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76" r:id="rId2"/>
    <p:sldId id="280" r:id="rId3"/>
    <p:sldId id="281" r:id="rId4"/>
    <p:sldId id="282" r:id="rId5"/>
    <p:sldId id="27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247A"/>
    <a:srgbClr val="EA7D3C"/>
    <a:srgbClr val="4A4A49"/>
    <a:srgbClr val="ECE9F2"/>
    <a:srgbClr val="412884"/>
    <a:srgbClr val="59358C"/>
    <a:srgbClr val="877DB0"/>
    <a:srgbClr val="430098"/>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30"/>
    <p:restoredTop sz="94979"/>
  </p:normalViewPr>
  <p:slideViewPr>
    <p:cSldViewPr snapToGrid="0" snapToObjects="1" showGuides="1">
      <p:cViewPr varScale="1">
        <p:scale>
          <a:sx n="208" d="100"/>
          <a:sy n="208" d="100"/>
        </p:scale>
        <p:origin x="1832" y="192"/>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7891ED-56D5-9641-A355-C4FF23DFE298}" type="datetimeFigureOut">
              <a:rPr lang="en-US" smtClean="0"/>
              <a:t>7/9/19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D1A8CF-9AA6-FB45-BF98-01A47B5888E0}" type="slidenum">
              <a:rPr lang="en-US" smtClean="0"/>
              <a:t>‹#›</a:t>
            </a:fld>
            <a:endParaRPr lang="en-US"/>
          </a:p>
        </p:txBody>
      </p:sp>
    </p:spTree>
    <p:extLst>
      <p:ext uri="{BB962C8B-B14F-4D97-AF65-F5344CB8AC3E}">
        <p14:creationId xmlns:p14="http://schemas.microsoft.com/office/powerpoint/2010/main" val="1639310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68D1A8CF-9AA6-FB45-BF98-01A47B5888E0}" type="slidenum">
              <a:rPr lang="en-US" smtClean="0"/>
              <a:t>1</a:t>
            </a:fld>
            <a:endParaRPr lang="en-US"/>
          </a:p>
        </p:txBody>
      </p:sp>
    </p:spTree>
    <p:extLst>
      <p:ext uri="{BB962C8B-B14F-4D97-AF65-F5344CB8AC3E}">
        <p14:creationId xmlns:p14="http://schemas.microsoft.com/office/powerpoint/2010/main" val="6605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68D1A8CF-9AA6-FB45-BF98-01A47B5888E0}" type="slidenum">
              <a:rPr lang="en-US" smtClean="0"/>
              <a:t>2</a:t>
            </a:fld>
            <a:endParaRPr lang="en-US"/>
          </a:p>
        </p:txBody>
      </p:sp>
    </p:spTree>
    <p:extLst>
      <p:ext uri="{BB962C8B-B14F-4D97-AF65-F5344CB8AC3E}">
        <p14:creationId xmlns:p14="http://schemas.microsoft.com/office/powerpoint/2010/main" val="746851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68D1A8CF-9AA6-FB45-BF98-01A47B5888E0}" type="slidenum">
              <a:rPr lang="en-US" smtClean="0"/>
              <a:t>3</a:t>
            </a:fld>
            <a:endParaRPr lang="en-US"/>
          </a:p>
        </p:txBody>
      </p:sp>
    </p:spTree>
    <p:extLst>
      <p:ext uri="{BB962C8B-B14F-4D97-AF65-F5344CB8AC3E}">
        <p14:creationId xmlns:p14="http://schemas.microsoft.com/office/powerpoint/2010/main" val="12228601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68D1A8CF-9AA6-FB45-BF98-01A47B5888E0}" type="slidenum">
              <a:rPr lang="en-US" smtClean="0"/>
              <a:t>4</a:t>
            </a:fld>
            <a:endParaRPr lang="en-US"/>
          </a:p>
        </p:txBody>
      </p:sp>
    </p:spTree>
    <p:extLst>
      <p:ext uri="{BB962C8B-B14F-4D97-AF65-F5344CB8AC3E}">
        <p14:creationId xmlns:p14="http://schemas.microsoft.com/office/powerpoint/2010/main" val="32995331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4" name="Bild 13"/>
          <p:cNvPicPr>
            <a:picLocks noChangeAspect="1"/>
          </p:cNvPicPr>
          <p:nvPr userDrawn="1"/>
        </p:nvPicPr>
        <p:blipFill rotWithShape="1">
          <a:blip r:embed="rId2">
            <a:extLst>
              <a:ext uri="{28A0092B-C50C-407E-A947-70E740481C1C}">
                <a14:useLocalDpi xmlns:a14="http://schemas.microsoft.com/office/drawing/2010/main" val="0"/>
              </a:ext>
            </a:extLst>
          </a:blip>
          <a:srcRect t="1611"/>
          <a:stretch/>
        </p:blipFill>
        <p:spPr>
          <a:xfrm>
            <a:off x="2" y="-1709"/>
            <a:ext cx="5250351" cy="6858000"/>
          </a:xfrm>
          <a:prstGeom prst="rect">
            <a:avLst/>
          </a:prstGeom>
        </p:spPr>
      </p:pic>
      <p:sp>
        <p:nvSpPr>
          <p:cNvPr id="4" name="Rectangle 3">
            <a:extLst>
              <a:ext uri="{FF2B5EF4-FFF2-40B4-BE49-F238E27FC236}">
                <a16:creationId xmlns:a16="http://schemas.microsoft.com/office/drawing/2014/main" id="{5749B085-3AE3-B649-985D-9C4593E90DEC}"/>
              </a:ext>
            </a:extLst>
          </p:cNvPr>
          <p:cNvSpPr/>
          <p:nvPr userDrawn="1"/>
        </p:nvSpPr>
        <p:spPr>
          <a:xfrm>
            <a:off x="470549" y="6500258"/>
            <a:ext cx="2191626" cy="216982"/>
          </a:xfrm>
          <a:prstGeom prst="rect">
            <a:avLst/>
          </a:prstGeom>
        </p:spPr>
        <p:txBody>
          <a:bodyPr wrap="none">
            <a:spAutoFit/>
          </a:bodyPr>
          <a:lstStyle/>
          <a:p>
            <a:pPr marL="0" marR="0" lvl="0" indent="0" algn="l" defTabSz="914400" rtl="0" eaLnBrk="1" fontAlgn="auto" latinLnBrk="0" hangingPunct="1">
              <a:lnSpc>
                <a:spcPct val="90000"/>
              </a:lnSpc>
              <a:spcBef>
                <a:spcPts val="1000"/>
              </a:spcBef>
              <a:spcAft>
                <a:spcPts val="0"/>
              </a:spcAft>
              <a:buClrTx/>
              <a:buSzTx/>
              <a:buFont typeface="Arial"/>
              <a:buNone/>
              <a:tabLst/>
              <a:defRPr/>
            </a:pPr>
            <a:r>
              <a:rPr lang="de-DE" sz="900" dirty="0">
                <a:solidFill>
                  <a:schemeClr val="tx1">
                    <a:lumMod val="50000"/>
                    <a:lumOff val="50000"/>
                  </a:schemeClr>
                </a:solidFill>
              </a:rPr>
              <a:t>© </a:t>
            </a:r>
            <a:r>
              <a:rPr lang="en-US" sz="900" dirty="0">
                <a:solidFill>
                  <a:schemeClr val="tx1">
                    <a:lumMod val="50000"/>
                    <a:lumOff val="50000"/>
                  </a:schemeClr>
                </a:solidFill>
              </a:rPr>
              <a:t>Orange Hills GmbH, </a:t>
            </a:r>
            <a:r>
              <a:rPr lang="en-US" sz="900" dirty="0" err="1">
                <a:solidFill>
                  <a:schemeClr val="tx1">
                    <a:lumMod val="50000"/>
                    <a:lumOff val="50000"/>
                  </a:schemeClr>
                </a:solidFill>
              </a:rPr>
              <a:t>www.orangehills.de</a:t>
            </a:r>
            <a:endParaRPr lang="en-US" sz="900" dirty="0">
              <a:solidFill>
                <a:schemeClr val="tx1">
                  <a:lumMod val="50000"/>
                  <a:lumOff val="50000"/>
                </a:schemeClr>
              </a:solidFill>
            </a:endParaRPr>
          </a:p>
        </p:txBody>
      </p:sp>
    </p:spTree>
  </p:cSld>
  <p:clrMapOvr>
    <a:masterClrMapping/>
  </p:clrMapOvr>
  <p:extLst>
    <p:ext uri="{DCECCB84-F9BA-43D5-87BE-67443E8EF086}">
      <p15:sldGuideLst xmlns:p15="http://schemas.microsoft.com/office/powerpoint/2012/main">
        <p15:guide id="1" pos="3840" userDrawn="1">
          <p15:clr>
            <a:srgbClr val="FBAE40"/>
          </p15:clr>
        </p15:guide>
        <p15:guide id="2" pos="7333" userDrawn="1">
          <p15:clr>
            <a:srgbClr val="FBAE40"/>
          </p15:clr>
        </p15:guide>
        <p15:guide id="3" pos="347" userDrawn="1">
          <p15:clr>
            <a:srgbClr val="FBAE40"/>
          </p15:clr>
        </p15:guide>
        <p15:guide id="4" orient="horz" pos="2160" userDrawn="1">
          <p15:clr>
            <a:srgbClr val="FBAE40"/>
          </p15:clr>
        </p15:guide>
        <p15:guide id="5" orient="horz" pos="346" userDrawn="1">
          <p15:clr>
            <a:srgbClr val="FBAE40"/>
          </p15:clr>
        </p15:guide>
        <p15:guide id="6" orient="horz" pos="3974"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0244680"/>
      </p:ext>
    </p:extLst>
  </p:cSld>
  <p:clrMap bg1="lt1" tx1="dk1" bg2="lt2" tx2="dk2" accent1="accent1" accent2="accent2" accent3="accent3" accent4="accent4" accent5="accent5" accent6="accent6" hlink="hlink" folHlink="folHlink"/>
  <p:sldLayoutIdLst>
    <p:sldLayoutId id="214748365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061521-3067-1D44-AD02-B31377658D75}"/>
              </a:ext>
            </a:extLst>
          </p:cNvPr>
          <p:cNvSpPr txBox="1">
            <a:spLocks/>
          </p:cNvSpPr>
          <p:nvPr/>
        </p:nvSpPr>
        <p:spPr>
          <a:xfrm>
            <a:off x="457198" y="449132"/>
            <a:ext cx="8102600" cy="47654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rgbClr val="37247A"/>
                </a:solidFill>
                <a:latin typeface="Calibri" panose="020F0502020204030204" pitchFamily="34" charset="0"/>
                <a:cs typeface="Calibri" panose="020F0502020204030204" pitchFamily="34" charset="0"/>
              </a:rPr>
              <a:t>Template</a:t>
            </a:r>
            <a:r>
              <a:rPr lang="en-US" sz="3200" dirty="0">
                <a:solidFill>
                  <a:srgbClr val="37247A"/>
                </a:solidFill>
                <a:latin typeface="Calibri" panose="020F0502020204030204" pitchFamily="34" charset="0"/>
                <a:ea typeface="Panton" charset="0"/>
                <a:cs typeface="Calibri" panose="020F0502020204030204" pitchFamily="34" charset="0"/>
              </a:rPr>
              <a:t>: Interview Guideline</a:t>
            </a:r>
          </a:p>
        </p:txBody>
      </p:sp>
      <p:sp>
        <p:nvSpPr>
          <p:cNvPr id="4" name="Textfeld 23">
            <a:extLst>
              <a:ext uri="{FF2B5EF4-FFF2-40B4-BE49-F238E27FC236}">
                <a16:creationId xmlns:a16="http://schemas.microsoft.com/office/drawing/2014/main" id="{ABDBA32F-A730-1F42-AD59-6DFE50156A56}"/>
              </a:ext>
            </a:extLst>
          </p:cNvPr>
          <p:cNvSpPr txBox="1"/>
          <p:nvPr/>
        </p:nvSpPr>
        <p:spPr>
          <a:xfrm>
            <a:off x="6000891" y="1381974"/>
            <a:ext cx="1072187" cy="561692"/>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Customer </a:t>
            </a:r>
          </a:p>
          <a:p>
            <a:pPr>
              <a:spcAft>
                <a:spcPts val="300"/>
              </a:spcAft>
              <a:buClr>
                <a:schemeClr val="accent6">
                  <a:lumMod val="75000"/>
                </a:schemeClr>
              </a:buClr>
            </a:pPr>
            <a:r>
              <a:rPr lang="en-US" sz="1400" dirty="0">
                <a:solidFill>
                  <a:schemeClr val="accent2"/>
                </a:solidFill>
                <a:latin typeface="Calibri" panose="020F0502020204030204" pitchFamily="34" charset="0"/>
                <a:ea typeface="Panton" charset="0"/>
                <a:cs typeface="Calibri" panose="020F0502020204030204" pitchFamily="34" charset="0"/>
              </a:rPr>
              <a:t>Journey</a:t>
            </a:r>
          </a:p>
        </p:txBody>
      </p:sp>
      <p:sp>
        <p:nvSpPr>
          <p:cNvPr id="5" name="Textfeld 24">
            <a:extLst>
              <a:ext uri="{FF2B5EF4-FFF2-40B4-BE49-F238E27FC236}">
                <a16:creationId xmlns:a16="http://schemas.microsoft.com/office/drawing/2014/main" id="{35BA7C82-1283-EB42-B70F-B29F2B50DCB0}"/>
              </a:ext>
            </a:extLst>
          </p:cNvPr>
          <p:cNvSpPr txBox="1"/>
          <p:nvPr/>
        </p:nvSpPr>
        <p:spPr>
          <a:xfrm>
            <a:off x="6000891" y="5097819"/>
            <a:ext cx="695257" cy="307777"/>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Ideas</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sp>
        <p:nvSpPr>
          <p:cNvPr id="6" name="Textfeld 25">
            <a:extLst>
              <a:ext uri="{FF2B5EF4-FFF2-40B4-BE49-F238E27FC236}">
                <a16:creationId xmlns:a16="http://schemas.microsoft.com/office/drawing/2014/main" id="{34067441-CDF5-F44A-A838-58033B7DA4AC}"/>
              </a:ext>
            </a:extLst>
          </p:cNvPr>
          <p:cNvSpPr txBox="1"/>
          <p:nvPr/>
        </p:nvSpPr>
        <p:spPr>
          <a:xfrm>
            <a:off x="6007067" y="5679404"/>
            <a:ext cx="1072186" cy="307777"/>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Conclusion</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sp>
        <p:nvSpPr>
          <p:cNvPr id="7" name="Textfeld 11">
            <a:extLst>
              <a:ext uri="{FF2B5EF4-FFF2-40B4-BE49-F238E27FC236}">
                <a16:creationId xmlns:a16="http://schemas.microsoft.com/office/drawing/2014/main" id="{74F1886A-B544-DD43-9DC1-90F46EC1845D}"/>
              </a:ext>
            </a:extLst>
          </p:cNvPr>
          <p:cNvSpPr txBox="1"/>
          <p:nvPr/>
        </p:nvSpPr>
        <p:spPr>
          <a:xfrm>
            <a:off x="445467" y="2958921"/>
            <a:ext cx="1064475" cy="523220"/>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Get to know</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sp>
        <p:nvSpPr>
          <p:cNvPr id="8" name="Textfeld 15">
            <a:extLst>
              <a:ext uri="{FF2B5EF4-FFF2-40B4-BE49-F238E27FC236}">
                <a16:creationId xmlns:a16="http://schemas.microsoft.com/office/drawing/2014/main" id="{8AA6ED49-3B26-EB4C-AC45-1E2593453244}"/>
              </a:ext>
            </a:extLst>
          </p:cNvPr>
          <p:cNvSpPr txBox="1"/>
          <p:nvPr/>
        </p:nvSpPr>
        <p:spPr>
          <a:xfrm>
            <a:off x="451020" y="4875455"/>
            <a:ext cx="1015615" cy="561692"/>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Opening </a:t>
            </a:r>
          </a:p>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Questions</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sp>
        <p:nvSpPr>
          <p:cNvPr id="9" name="Textfeld 5">
            <a:extLst>
              <a:ext uri="{FF2B5EF4-FFF2-40B4-BE49-F238E27FC236}">
                <a16:creationId xmlns:a16="http://schemas.microsoft.com/office/drawing/2014/main" id="{4B89AE9F-6A35-2F4C-983D-53FBCD2D6E5B}"/>
              </a:ext>
            </a:extLst>
          </p:cNvPr>
          <p:cNvSpPr txBox="1"/>
          <p:nvPr/>
        </p:nvSpPr>
        <p:spPr>
          <a:xfrm>
            <a:off x="1796631" y="1387713"/>
            <a:ext cx="3745002" cy="1477328"/>
          </a:xfrm>
          <a:prstGeom prst="rect">
            <a:avLst/>
          </a:prstGeom>
          <a:noFill/>
        </p:spPr>
        <p:txBody>
          <a:bodyPr wrap="square" rtlCol="0">
            <a:spAutoFit/>
          </a:bodyPr>
          <a:lstStyle/>
          <a:p>
            <a:r>
              <a:rPr lang="en-GB" sz="1000" dirty="0">
                <a:solidFill>
                  <a:schemeClr val="tx1">
                    <a:lumMod val="50000"/>
                    <a:lumOff val="50000"/>
                  </a:schemeClr>
                </a:solidFill>
                <a:latin typeface="Calibri" panose="020F0502020204030204" pitchFamily="34" charset="0"/>
                <a:cs typeface="Calibri" panose="020F0502020204030204" pitchFamily="34" charset="0"/>
              </a:rPr>
              <a:t>My name is [your name] and I am happy to talk to you today. At [your company], we started an innovation project with the aim of expanding the existing offering(s) with new products and services. It is crucial to understand the challenges and needs of our existing and potential customers. Your answers make a valuable contribution to the success of this project. In the next 60 minutes, we would first like to get to know your area of responsibility and your everyday work and then reflect on (challenging) situations in the past relating to </a:t>
            </a:r>
            <a:r>
              <a:rPr lang="de-DE" sz="1000" dirty="0">
                <a:solidFill>
                  <a:schemeClr val="tx1">
                    <a:lumMod val="50000"/>
                    <a:lumOff val="50000"/>
                  </a:schemeClr>
                </a:solidFill>
                <a:latin typeface="Calibri" panose="020F0502020204030204" pitchFamily="34" charset="0"/>
                <a:cs typeface="Calibri" panose="020F0502020204030204" pitchFamily="34" charset="0"/>
              </a:rPr>
              <a:t>[...].</a:t>
            </a:r>
          </a:p>
        </p:txBody>
      </p:sp>
      <p:sp>
        <p:nvSpPr>
          <p:cNvPr id="10" name="Textfeld 54">
            <a:extLst>
              <a:ext uri="{FF2B5EF4-FFF2-40B4-BE49-F238E27FC236}">
                <a16:creationId xmlns:a16="http://schemas.microsoft.com/office/drawing/2014/main" id="{1D39CFF1-1BF1-0E4B-A5BE-746C5859D72E}"/>
              </a:ext>
            </a:extLst>
          </p:cNvPr>
          <p:cNvSpPr txBox="1"/>
          <p:nvPr/>
        </p:nvSpPr>
        <p:spPr>
          <a:xfrm>
            <a:off x="451020" y="1381974"/>
            <a:ext cx="1162695" cy="307777"/>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Introduction</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sp>
        <p:nvSpPr>
          <p:cNvPr id="11" name="Textfeld 5">
            <a:extLst>
              <a:ext uri="{FF2B5EF4-FFF2-40B4-BE49-F238E27FC236}">
                <a16:creationId xmlns:a16="http://schemas.microsoft.com/office/drawing/2014/main" id="{A8E67DD3-C439-444B-BC82-DB7665B6BD93}"/>
              </a:ext>
            </a:extLst>
          </p:cNvPr>
          <p:cNvSpPr txBox="1"/>
          <p:nvPr/>
        </p:nvSpPr>
        <p:spPr>
          <a:xfrm>
            <a:off x="1797599" y="2952571"/>
            <a:ext cx="3793577" cy="1785104"/>
          </a:xfrm>
          <a:prstGeom prst="rect">
            <a:avLst/>
          </a:prstGeom>
          <a:noFill/>
        </p:spPr>
        <p:txBody>
          <a:bodyPr wrap="square" rtlCol="0">
            <a:spAutoFit/>
          </a:bodyPr>
          <a:lstStyle/>
          <a:p>
            <a:pPr marL="171450" indent="-171450">
              <a:buFont typeface="System Font Regular"/>
              <a:buChar char="+"/>
            </a:pPr>
            <a:r>
              <a:rPr lang="de-DE" sz="1000" dirty="0">
                <a:solidFill>
                  <a:schemeClr val="tx1">
                    <a:lumMod val="50000"/>
                    <a:lumOff val="50000"/>
                  </a:schemeClr>
                </a:solidFill>
                <a:latin typeface="Calibri" panose="020F0502020204030204" pitchFamily="34" charset="0"/>
                <a:cs typeface="Calibri" panose="020F0502020204030204" pitchFamily="34" charset="0"/>
              </a:rPr>
              <a:t>Can </a:t>
            </a:r>
            <a:r>
              <a:rPr lang="de-DE" sz="1000" dirty="0" err="1">
                <a:solidFill>
                  <a:schemeClr val="tx1">
                    <a:lumMod val="50000"/>
                    <a:lumOff val="50000"/>
                  </a:schemeClr>
                </a:solidFill>
                <a:latin typeface="Calibri" panose="020F0502020204030204" pitchFamily="34" charset="0"/>
                <a:cs typeface="Calibri" panose="020F0502020204030204" pitchFamily="34" charset="0"/>
              </a:rPr>
              <a:t>you</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tell</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me</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something</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about</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you</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and</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your</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company</a:t>
            </a:r>
            <a:r>
              <a:rPr lang="de-DE" sz="1000" dirty="0">
                <a:solidFill>
                  <a:schemeClr val="tx1">
                    <a:lumMod val="50000"/>
                    <a:lumOff val="50000"/>
                  </a:schemeClr>
                </a:solidFill>
                <a:latin typeface="Calibri" panose="020F0502020204030204" pitchFamily="34" charset="0"/>
                <a:cs typeface="Calibri" panose="020F0502020204030204" pitchFamily="34" charset="0"/>
              </a:rPr>
              <a:t>?</a:t>
            </a:r>
          </a:p>
          <a:p>
            <a:pPr marL="527050" lvl="1"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How many employees does your company have? At how many locations?</a:t>
            </a:r>
          </a:p>
          <a:p>
            <a:pPr marL="527050" lvl="1"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is your current position? </a:t>
            </a:r>
          </a:p>
          <a:p>
            <a:pPr marL="527050" lvl="1"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area of responsibility / what team role do you have?</a:t>
            </a:r>
            <a:endParaRPr lang="de-DE" sz="900" dirty="0">
              <a:solidFill>
                <a:schemeClr val="bg1">
                  <a:lumMod val="65000"/>
                </a:schemeClr>
              </a:solidFill>
              <a:latin typeface="Calibri" panose="020F0502020204030204" pitchFamily="34" charset="0"/>
              <a:cs typeface="Calibri" panose="020F0502020204030204" pitchFamily="34" charset="0"/>
            </a:endParaRPr>
          </a:p>
          <a:p>
            <a:pPr marL="527050" lvl="1"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were important steps in your professional career?</a:t>
            </a:r>
            <a:endParaRPr lang="de-DE" sz="900" dirty="0">
              <a:solidFill>
                <a:schemeClr val="bg1">
                  <a:lumMod val="65000"/>
                </a:schemeClr>
              </a:solidFill>
              <a:latin typeface="Calibri" panose="020F0502020204030204" pitchFamily="34" charset="0"/>
              <a:cs typeface="Calibri" panose="020F0502020204030204" pitchFamily="34" charset="0"/>
            </a:endParaRPr>
          </a:p>
          <a:p>
            <a:pPr marL="355600" lvl="1"/>
            <a:endParaRPr lang="de-DE" sz="900" dirty="0">
              <a:solidFill>
                <a:schemeClr val="tx1">
                  <a:lumMod val="50000"/>
                  <a:lumOff val="50000"/>
                </a:schemeClr>
              </a:solidFill>
              <a:latin typeface="Calibri" panose="020F0502020204030204" pitchFamily="34" charset="0"/>
              <a:cs typeface="Calibri" panose="020F0502020204030204" pitchFamily="34" charset="0"/>
            </a:endParaRPr>
          </a:p>
          <a:p>
            <a:pPr marL="171450" indent="-171450">
              <a:buFont typeface="System Font Regular"/>
              <a:buChar char="+"/>
            </a:pPr>
            <a:r>
              <a:rPr lang="de-DE" sz="1000" dirty="0">
                <a:solidFill>
                  <a:schemeClr val="tx1">
                    <a:lumMod val="50000"/>
                    <a:lumOff val="50000"/>
                  </a:schemeClr>
                </a:solidFill>
                <a:latin typeface="Calibri" panose="020F0502020204030204" pitchFamily="34" charset="0"/>
                <a:cs typeface="Calibri" panose="020F0502020204030204" pitchFamily="34" charset="0"/>
              </a:rPr>
              <a:t>Can </a:t>
            </a:r>
            <a:r>
              <a:rPr lang="de-DE" sz="1000" dirty="0" err="1">
                <a:solidFill>
                  <a:schemeClr val="tx1">
                    <a:lumMod val="50000"/>
                    <a:lumOff val="50000"/>
                  </a:schemeClr>
                </a:solidFill>
                <a:latin typeface="Calibri" panose="020F0502020204030204" pitchFamily="34" charset="0"/>
                <a:cs typeface="Calibri" panose="020F0502020204030204" pitchFamily="34" charset="0"/>
              </a:rPr>
              <a:t>you</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tell</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me</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more</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about</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your</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everyday</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de-DE" sz="1000" dirty="0" err="1">
                <a:solidFill>
                  <a:schemeClr val="tx1">
                    <a:lumMod val="50000"/>
                    <a:lumOff val="50000"/>
                  </a:schemeClr>
                </a:solidFill>
                <a:latin typeface="Calibri" panose="020F0502020204030204" pitchFamily="34" charset="0"/>
                <a:cs typeface="Calibri" panose="020F0502020204030204" pitchFamily="34" charset="0"/>
              </a:rPr>
              <a:t>work</a:t>
            </a:r>
            <a:r>
              <a:rPr lang="de-DE" sz="1000" dirty="0">
                <a:solidFill>
                  <a:schemeClr val="tx1">
                    <a:lumMod val="50000"/>
                    <a:lumOff val="50000"/>
                  </a:schemeClr>
                </a:solidFill>
                <a:latin typeface="Calibri" panose="020F0502020204030204" pitchFamily="34" charset="0"/>
                <a:cs typeface="Calibri" panose="020F0502020204030204" pitchFamily="34" charset="0"/>
              </a:rPr>
              <a:t>?</a:t>
            </a:r>
          </a:p>
          <a:p>
            <a:pPr marL="527050" lvl="1"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are your key activities?</a:t>
            </a:r>
          </a:p>
          <a:p>
            <a:pPr marL="527050" lvl="1"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Which tools, devices and systems do you use?</a:t>
            </a:r>
          </a:p>
          <a:p>
            <a:pPr marL="527050" lvl="1" indent="-171450">
              <a:buFont typeface="System Font Regular"/>
              <a:buChar char="+"/>
            </a:pPr>
            <a:r>
              <a:rPr lang="de-DE" sz="900" dirty="0" err="1">
                <a:solidFill>
                  <a:schemeClr val="bg1">
                    <a:lumMod val="65000"/>
                  </a:schemeClr>
                </a:solidFill>
                <a:latin typeface="Calibri" panose="020F0502020204030204" pitchFamily="34" charset="0"/>
                <a:cs typeface="Calibri" panose="020F0502020204030204" pitchFamily="34" charset="0"/>
              </a:rPr>
              <a:t>How</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often</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are</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you</a:t>
            </a:r>
            <a:r>
              <a:rPr lang="de-DE" sz="900" dirty="0">
                <a:solidFill>
                  <a:schemeClr val="bg1">
                    <a:lumMod val="65000"/>
                  </a:schemeClr>
                </a:solidFill>
                <a:latin typeface="Calibri" panose="020F0502020204030204" pitchFamily="34" charset="0"/>
                <a:cs typeface="Calibri" panose="020F0502020204030204" pitchFamily="34" charset="0"/>
              </a:rPr>
              <a:t> in </a:t>
            </a:r>
            <a:r>
              <a:rPr lang="de-DE" sz="900" dirty="0" err="1">
                <a:solidFill>
                  <a:schemeClr val="bg1">
                    <a:lumMod val="65000"/>
                  </a:schemeClr>
                </a:solidFill>
                <a:latin typeface="Calibri" panose="020F0502020204030204" pitchFamily="34" charset="0"/>
                <a:cs typeface="Calibri" panose="020F0502020204030204" pitchFamily="34" charset="0"/>
              </a:rPr>
              <a:t>contact</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with</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your</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customers</a:t>
            </a:r>
            <a:r>
              <a:rPr lang="de-DE" sz="900" dirty="0">
                <a:solidFill>
                  <a:schemeClr val="bg1">
                    <a:lumMod val="65000"/>
                  </a:schemeClr>
                </a:solidFill>
                <a:latin typeface="Calibri" panose="020F0502020204030204" pitchFamily="34" charset="0"/>
                <a:cs typeface="Calibri" panose="020F0502020204030204" pitchFamily="34" charset="0"/>
              </a:rPr>
              <a:t> / </a:t>
            </a:r>
            <a:r>
              <a:rPr lang="de-DE" sz="900" dirty="0" err="1">
                <a:solidFill>
                  <a:schemeClr val="bg1">
                    <a:lumMod val="65000"/>
                  </a:schemeClr>
                </a:solidFill>
                <a:latin typeface="Calibri" panose="020F0502020204030204" pitchFamily="34" charset="0"/>
                <a:cs typeface="Calibri" panose="020F0502020204030204" pitchFamily="34" charset="0"/>
              </a:rPr>
              <a:t>suppliers</a:t>
            </a:r>
            <a:r>
              <a:rPr lang="de-DE" sz="900" dirty="0">
                <a:solidFill>
                  <a:schemeClr val="bg1">
                    <a:lumMod val="65000"/>
                  </a:schemeClr>
                </a:solidFill>
                <a:latin typeface="Calibri" panose="020F0502020204030204" pitchFamily="34" charset="0"/>
                <a:cs typeface="Calibri" panose="020F0502020204030204" pitchFamily="34" charset="0"/>
              </a:rPr>
              <a:t> / </a:t>
            </a:r>
            <a:r>
              <a:rPr lang="de-DE" sz="900" dirty="0" err="1">
                <a:solidFill>
                  <a:schemeClr val="bg1">
                    <a:lumMod val="65000"/>
                  </a:schemeClr>
                </a:solidFill>
                <a:latin typeface="Calibri" panose="020F0502020204030204" pitchFamily="34" charset="0"/>
                <a:cs typeface="Calibri" panose="020F0502020204030204" pitchFamily="34" charset="0"/>
              </a:rPr>
              <a:t>dealers</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or</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other</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departments</a:t>
            </a:r>
            <a:r>
              <a:rPr lang="de-DE" sz="900" dirty="0">
                <a:solidFill>
                  <a:schemeClr val="bg1">
                    <a:lumMod val="65000"/>
                  </a:schemeClr>
                </a:solidFill>
                <a:latin typeface="Calibri" panose="020F0502020204030204" pitchFamily="34" charset="0"/>
                <a:cs typeface="Calibri" panose="020F0502020204030204" pitchFamily="34" charset="0"/>
              </a:rPr>
              <a:t>? </a:t>
            </a:r>
            <a:r>
              <a:rPr lang="de-DE" sz="900" dirty="0" err="1">
                <a:solidFill>
                  <a:schemeClr val="bg1">
                    <a:lumMod val="65000"/>
                  </a:schemeClr>
                </a:solidFill>
                <a:latin typeface="Calibri" panose="020F0502020204030204" pitchFamily="34" charset="0"/>
                <a:cs typeface="Calibri" panose="020F0502020204030204" pitchFamily="34" charset="0"/>
              </a:rPr>
              <a:t>Why</a:t>
            </a:r>
            <a:r>
              <a:rPr lang="de-DE" sz="900" dirty="0">
                <a:solidFill>
                  <a:schemeClr val="bg1">
                    <a:lumMod val="65000"/>
                  </a:schemeClr>
                </a:solidFill>
                <a:latin typeface="Calibri" panose="020F0502020204030204" pitchFamily="34" charset="0"/>
                <a:cs typeface="Calibri" panose="020F0502020204030204" pitchFamily="34" charset="0"/>
              </a:rPr>
              <a:t>?</a:t>
            </a:r>
          </a:p>
        </p:txBody>
      </p:sp>
      <p:sp>
        <p:nvSpPr>
          <p:cNvPr id="12" name="Textfeld 5">
            <a:extLst>
              <a:ext uri="{FF2B5EF4-FFF2-40B4-BE49-F238E27FC236}">
                <a16:creationId xmlns:a16="http://schemas.microsoft.com/office/drawing/2014/main" id="{107F1E49-9EC7-A946-9469-8EF490C4ED1F}"/>
              </a:ext>
            </a:extLst>
          </p:cNvPr>
          <p:cNvSpPr txBox="1"/>
          <p:nvPr/>
        </p:nvSpPr>
        <p:spPr>
          <a:xfrm>
            <a:off x="1784899" y="4875455"/>
            <a:ext cx="3806277" cy="1523494"/>
          </a:xfrm>
          <a:prstGeom prst="rect">
            <a:avLst/>
          </a:prstGeom>
          <a:noFill/>
        </p:spPr>
        <p:txBody>
          <a:bodyPr wrap="square" rtlCol="0">
            <a:spAutoFit/>
          </a:bodyPr>
          <a:lstStyle/>
          <a:p>
            <a:pPr marL="171450" indent="-171450">
              <a:buFont typeface="System Font Regular"/>
              <a:buChar char="+"/>
            </a:pPr>
            <a:r>
              <a:rPr lang="en-GB" sz="1000" dirty="0">
                <a:solidFill>
                  <a:schemeClr val="tx1">
                    <a:lumMod val="50000"/>
                    <a:lumOff val="50000"/>
                  </a:schemeClr>
                </a:solidFill>
                <a:latin typeface="Calibri" panose="020F0502020204030204" pitchFamily="34" charset="0"/>
                <a:cs typeface="Calibri" panose="020F0502020204030204" pitchFamily="34" charset="0"/>
              </a:rPr>
              <a:t>I would like to better understand how you [behave in a certain process – depending on topic]? When did this happen lately?</a:t>
            </a:r>
          </a:p>
          <a:p>
            <a:pPr algn="ctr"/>
            <a:r>
              <a:rPr lang="en-GB" sz="900" i="1" dirty="0">
                <a:solidFill>
                  <a:schemeClr val="bg1">
                    <a:lumMod val="65000"/>
                  </a:schemeClr>
                </a:solidFill>
                <a:latin typeface="Calibri" panose="020F0502020204030204" pitchFamily="34" charset="0"/>
                <a:cs typeface="Calibri" panose="020F0502020204030204" pitchFamily="34" charset="0"/>
              </a:rPr>
              <a:t>OR</a:t>
            </a:r>
          </a:p>
          <a:p>
            <a:pPr marL="171450" indent="-171450">
              <a:buFont typeface="System Font Regular"/>
              <a:buChar char="+"/>
            </a:pPr>
            <a:r>
              <a:rPr lang="en-GB" sz="1000" dirty="0">
                <a:solidFill>
                  <a:schemeClr val="tx1">
                    <a:lumMod val="50000"/>
                    <a:lumOff val="50000"/>
                  </a:schemeClr>
                </a:solidFill>
                <a:latin typeface="Calibri" panose="020F0502020204030204" pitchFamily="34" charset="0"/>
                <a:cs typeface="Calibri" panose="020F0502020204030204" pitchFamily="34" charset="0"/>
              </a:rPr>
              <a:t>What situations in [topic] are a challenge for you in your daily work? Why?</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en-GB" sz="1000" dirty="0">
                <a:solidFill>
                  <a:schemeClr val="tx1">
                    <a:lumMod val="50000"/>
                    <a:lumOff val="50000"/>
                  </a:schemeClr>
                </a:solidFill>
                <a:latin typeface="Calibri" panose="020F0502020204030204" pitchFamily="34" charset="0"/>
                <a:cs typeface="Calibri" panose="020F0502020204030204" pitchFamily="34" charset="0"/>
              </a:rPr>
              <a:t>How often does this occur?</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r>
              <a:rPr lang="en-GB" sz="1000" dirty="0">
                <a:solidFill>
                  <a:schemeClr val="tx1">
                    <a:lumMod val="50000"/>
                    <a:lumOff val="50000"/>
                  </a:schemeClr>
                </a:solidFill>
                <a:latin typeface="Calibri" panose="020F0502020204030204" pitchFamily="34" charset="0"/>
                <a:cs typeface="Calibri" panose="020F0502020204030204" pitchFamily="34" charset="0"/>
              </a:rPr>
              <a:t>When did this happen lately?</a:t>
            </a:r>
          </a:p>
          <a:p>
            <a:pPr lvl="0"/>
            <a:endParaRPr lang="en-GB" sz="700" dirty="0">
              <a:solidFill>
                <a:schemeClr val="tx1">
                  <a:lumMod val="50000"/>
                  <a:lumOff val="50000"/>
                </a:schemeClr>
              </a:solidFill>
              <a:latin typeface="Calibri" panose="020F0502020204030204" pitchFamily="34" charset="0"/>
              <a:cs typeface="Calibri" panose="020F0502020204030204" pitchFamily="34" charset="0"/>
            </a:endParaRPr>
          </a:p>
          <a:p>
            <a:r>
              <a:rPr lang="en-GB" sz="900" i="1" dirty="0">
                <a:solidFill>
                  <a:schemeClr val="bg1">
                    <a:lumMod val="65000"/>
                  </a:schemeClr>
                </a:solidFill>
                <a:latin typeface="Calibri" panose="020F0502020204030204" pitchFamily="34" charset="0"/>
                <a:cs typeface="Calibri" panose="020F0502020204030204" pitchFamily="34" charset="0"/>
              </a:rPr>
              <a:t>Tip: The goal is to identify a situation from a recent past that is not a special case, but one that occurs frequently (and that poses a challenge to the interviewee).</a:t>
            </a:r>
            <a:endParaRPr lang="de-DE" sz="900" i="1" dirty="0">
              <a:solidFill>
                <a:schemeClr val="bg1">
                  <a:lumMod val="65000"/>
                </a:schemeClr>
              </a:solidFill>
              <a:latin typeface="Calibri" panose="020F0502020204030204" pitchFamily="34" charset="0"/>
              <a:cs typeface="Calibri" panose="020F0502020204030204" pitchFamily="34" charset="0"/>
            </a:endParaRPr>
          </a:p>
        </p:txBody>
      </p:sp>
      <p:sp>
        <p:nvSpPr>
          <p:cNvPr id="13" name="Textfeld 5">
            <a:extLst>
              <a:ext uri="{FF2B5EF4-FFF2-40B4-BE49-F238E27FC236}">
                <a16:creationId xmlns:a16="http://schemas.microsoft.com/office/drawing/2014/main" id="{1A0AD05C-67C5-A249-A511-5FF026D40413}"/>
              </a:ext>
            </a:extLst>
          </p:cNvPr>
          <p:cNvSpPr txBox="1"/>
          <p:nvPr/>
        </p:nvSpPr>
        <p:spPr>
          <a:xfrm>
            <a:off x="7118219" y="1397478"/>
            <a:ext cx="4522921" cy="954107"/>
          </a:xfrm>
          <a:prstGeom prst="rect">
            <a:avLst/>
          </a:prstGeom>
          <a:noFill/>
        </p:spPr>
        <p:txBody>
          <a:bodyPr wrap="square" rtlCol="0">
            <a:spAutoFit/>
          </a:bodyPr>
          <a:lstStyle>
            <a:defPPr>
              <a:defRPr lang="en-US"/>
            </a:defPPr>
            <a:lvl1pPr>
              <a:defRPr sz="1000">
                <a:solidFill>
                  <a:schemeClr val="tx1">
                    <a:lumMod val="50000"/>
                    <a:lumOff val="50000"/>
                  </a:schemeClr>
                </a:solidFill>
                <a:latin typeface="Calibri" panose="020F0502020204030204" pitchFamily="34" charset="0"/>
                <a:cs typeface="Calibri" panose="020F0502020204030204" pitchFamily="34" charset="0"/>
              </a:defRPr>
            </a:lvl1pPr>
          </a:lstStyle>
          <a:p>
            <a:r>
              <a:rPr lang="en-GB" dirty="0"/>
              <a:t>I would like to revisit this situation together with you. Please walk me through the steps starting from [first step – depending on topic].</a:t>
            </a:r>
          </a:p>
          <a:p>
            <a:r>
              <a:rPr lang="en-GB" sz="900" i="1" dirty="0">
                <a:solidFill>
                  <a:schemeClr val="bg1">
                    <a:lumMod val="65000"/>
                  </a:schemeClr>
                </a:solidFill>
              </a:rPr>
              <a:t>Tip: From now on it is important to help the interviewee to stay on the right level of concreteness to retell the situation in detail and not to answer generally (indicators: "normally", "usually"). Help your interviewee with trigger questions.</a:t>
            </a:r>
            <a:endParaRPr lang="de-DE" sz="900" i="1" dirty="0">
              <a:solidFill>
                <a:schemeClr val="bg1">
                  <a:lumMod val="65000"/>
                </a:schemeClr>
              </a:solidFill>
            </a:endParaRPr>
          </a:p>
          <a:p>
            <a:r>
              <a:rPr lang="en-GB" sz="900" i="1" dirty="0">
                <a:solidFill>
                  <a:schemeClr val="bg1">
                    <a:lumMod val="65000"/>
                  </a:schemeClr>
                </a:solidFill>
              </a:rPr>
              <a:t>.</a:t>
            </a:r>
          </a:p>
        </p:txBody>
      </p:sp>
      <p:sp>
        <p:nvSpPr>
          <p:cNvPr id="14" name="Textfeld 5">
            <a:extLst>
              <a:ext uri="{FF2B5EF4-FFF2-40B4-BE49-F238E27FC236}">
                <a16:creationId xmlns:a16="http://schemas.microsoft.com/office/drawing/2014/main" id="{70042D20-1968-8945-A010-205981F5E7B4}"/>
              </a:ext>
            </a:extLst>
          </p:cNvPr>
          <p:cNvSpPr txBox="1"/>
          <p:nvPr/>
        </p:nvSpPr>
        <p:spPr>
          <a:xfrm>
            <a:off x="7118217" y="5112837"/>
            <a:ext cx="4454704" cy="400110"/>
          </a:xfrm>
          <a:prstGeom prst="rect">
            <a:avLst/>
          </a:prstGeom>
          <a:noFill/>
        </p:spPr>
        <p:txBody>
          <a:bodyPr wrap="square" rtlCol="0">
            <a:spAutoFit/>
          </a:bodyPr>
          <a:lstStyle/>
          <a:p>
            <a:pPr marL="171450" indent="-171450">
              <a:buFont typeface="System Font Regular"/>
              <a:buChar char="+"/>
            </a:pPr>
            <a:r>
              <a:rPr lang="en-GB" sz="1000" dirty="0">
                <a:solidFill>
                  <a:schemeClr val="tx1">
                    <a:lumMod val="50000"/>
                    <a:lumOff val="50000"/>
                  </a:schemeClr>
                </a:solidFill>
                <a:latin typeface="Calibri" panose="020F0502020204030204" pitchFamily="34" charset="0"/>
                <a:cs typeface="Calibri" panose="020F0502020204030204" pitchFamily="34" charset="0"/>
              </a:rPr>
              <a:t>What would make you happy in the situation described? Why? </a:t>
            </a:r>
          </a:p>
          <a:p>
            <a:pPr marL="171450" indent="-171450">
              <a:buFont typeface="System Font Regular"/>
              <a:buChar char="+"/>
            </a:pPr>
            <a:r>
              <a:rPr lang="en-GB" sz="1000" dirty="0">
                <a:solidFill>
                  <a:schemeClr val="tx1">
                    <a:lumMod val="50000"/>
                    <a:lumOff val="50000"/>
                  </a:schemeClr>
                </a:solidFill>
                <a:latin typeface="Calibri" panose="020F0502020204030204" pitchFamily="34" charset="0"/>
                <a:cs typeface="Calibri" panose="020F0502020204030204" pitchFamily="34" charset="0"/>
              </a:rPr>
              <a:t>What would make the situation easier for you? Why?</a:t>
            </a:r>
            <a:endParaRPr lang="de-DE" sz="1000" dirty="0">
              <a:solidFill>
                <a:schemeClr val="tx1">
                  <a:lumMod val="50000"/>
                  <a:lumOff val="50000"/>
                </a:schemeClr>
              </a:solidFill>
              <a:latin typeface="Calibri" panose="020F0502020204030204" pitchFamily="34" charset="0"/>
              <a:cs typeface="Calibri" panose="020F0502020204030204" pitchFamily="34" charset="0"/>
            </a:endParaRPr>
          </a:p>
        </p:txBody>
      </p:sp>
      <p:sp>
        <p:nvSpPr>
          <p:cNvPr id="15" name="Textfeld 5">
            <a:extLst>
              <a:ext uri="{FF2B5EF4-FFF2-40B4-BE49-F238E27FC236}">
                <a16:creationId xmlns:a16="http://schemas.microsoft.com/office/drawing/2014/main" id="{F496AB4A-07AD-1746-8AAF-11358E872F4A}"/>
              </a:ext>
            </a:extLst>
          </p:cNvPr>
          <p:cNvSpPr txBox="1"/>
          <p:nvPr/>
        </p:nvSpPr>
        <p:spPr>
          <a:xfrm>
            <a:off x="7118219" y="5686771"/>
            <a:ext cx="4522921" cy="877163"/>
          </a:xfrm>
          <a:prstGeom prst="rect">
            <a:avLst/>
          </a:prstGeom>
          <a:noFill/>
        </p:spPr>
        <p:txBody>
          <a:bodyPr wrap="square" rtlCol="0">
            <a:spAutoFit/>
          </a:bodyPr>
          <a:lstStyle/>
          <a:p>
            <a:r>
              <a:rPr lang="en-GB" sz="1000" dirty="0">
                <a:solidFill>
                  <a:schemeClr val="tx1">
                    <a:lumMod val="50000"/>
                    <a:lumOff val="50000"/>
                  </a:schemeClr>
                </a:solidFill>
                <a:latin typeface="Calibri" panose="020F0502020204030204" pitchFamily="34" charset="0"/>
                <a:cs typeface="Calibri" panose="020F0502020204030204" pitchFamily="34" charset="0"/>
              </a:rPr>
              <a:t>Thank you for taking your time for our interview. We will build on your valued feedback to improve our offerings and services.</a:t>
            </a:r>
            <a:endParaRPr lang="de-DE" sz="1000" dirty="0">
              <a:solidFill>
                <a:schemeClr val="tx1">
                  <a:lumMod val="50000"/>
                  <a:lumOff val="50000"/>
                </a:schemeClr>
              </a:solidFill>
              <a:latin typeface="Calibri" panose="020F0502020204030204" pitchFamily="34" charset="0"/>
              <a:cs typeface="Calibri" panose="020F0502020204030204" pitchFamily="34" charset="0"/>
            </a:endParaRPr>
          </a:p>
          <a:p>
            <a:pPr marL="171450" indent="-171450">
              <a:buFont typeface="System Font Regular"/>
              <a:buChar char="+"/>
            </a:pPr>
            <a:r>
              <a:rPr lang="en-GB" sz="1000" dirty="0">
                <a:solidFill>
                  <a:schemeClr val="tx1">
                    <a:lumMod val="50000"/>
                    <a:lumOff val="50000"/>
                  </a:schemeClr>
                </a:solidFill>
                <a:latin typeface="Calibri" panose="020F0502020204030204" pitchFamily="34" charset="0"/>
                <a:cs typeface="Calibri" panose="020F0502020204030204" pitchFamily="34" charset="0"/>
              </a:rPr>
              <a:t>May we come back to you in the future?</a:t>
            </a:r>
            <a:endParaRPr lang="de-DE" sz="1000" dirty="0">
              <a:solidFill>
                <a:schemeClr val="tx1">
                  <a:lumMod val="50000"/>
                  <a:lumOff val="50000"/>
                </a:schemeClr>
              </a:solidFill>
              <a:latin typeface="Calibri" panose="020F0502020204030204" pitchFamily="34" charset="0"/>
              <a:cs typeface="Calibri" panose="020F0502020204030204" pitchFamily="34" charset="0"/>
            </a:endParaRPr>
          </a:p>
          <a:p>
            <a:pPr marL="171450" indent="-171450">
              <a:buFont typeface="System Font Regular"/>
              <a:buChar char="+"/>
            </a:pPr>
            <a:r>
              <a:rPr lang="en-GB" sz="1000" dirty="0">
                <a:solidFill>
                  <a:schemeClr val="tx1">
                    <a:lumMod val="50000"/>
                    <a:lumOff val="50000"/>
                  </a:schemeClr>
                </a:solidFill>
                <a:latin typeface="Calibri" panose="020F0502020204030204" pitchFamily="34" charset="0"/>
                <a:cs typeface="Calibri" panose="020F0502020204030204" pitchFamily="34" charset="0"/>
              </a:rPr>
              <a:t>Can you recommend someone whom we can talk with about this topic?</a:t>
            </a:r>
            <a:r>
              <a:rPr lang="de-DE" sz="1000" dirty="0">
                <a:solidFill>
                  <a:schemeClr val="tx1">
                    <a:lumMod val="50000"/>
                    <a:lumOff val="50000"/>
                  </a:schemeClr>
                </a:solidFill>
                <a:latin typeface="Calibri" panose="020F0502020204030204" pitchFamily="34" charset="0"/>
                <a:cs typeface="Calibri" panose="020F0502020204030204" pitchFamily="34" charset="0"/>
              </a:rPr>
              <a:t> </a:t>
            </a:r>
          </a:p>
          <a:p>
            <a:pPr marL="222250" indent="-222250">
              <a:buFont typeface=".AppleSystemUIFont" charset="-120"/>
              <a:buChar char="+"/>
            </a:pPr>
            <a:endParaRPr lang="en-GB" sz="1100" dirty="0">
              <a:solidFill>
                <a:schemeClr val="tx1">
                  <a:lumMod val="50000"/>
                  <a:lumOff val="50000"/>
                </a:schemeClr>
              </a:solidFill>
              <a:latin typeface="Calibri" panose="020F0502020204030204" pitchFamily="34" charset="0"/>
              <a:ea typeface="Panton" charset="0"/>
              <a:cs typeface="Calibri" panose="020F0502020204030204" pitchFamily="34" charset="0"/>
            </a:endParaRPr>
          </a:p>
        </p:txBody>
      </p:sp>
      <p:sp>
        <p:nvSpPr>
          <p:cNvPr id="16" name="Rectangle 15">
            <a:extLst>
              <a:ext uri="{FF2B5EF4-FFF2-40B4-BE49-F238E27FC236}">
                <a16:creationId xmlns:a16="http://schemas.microsoft.com/office/drawing/2014/main" id="{0A507141-24B8-4646-BC51-021DA1C04449}"/>
              </a:ext>
            </a:extLst>
          </p:cNvPr>
          <p:cNvSpPr/>
          <p:nvPr/>
        </p:nvSpPr>
        <p:spPr>
          <a:xfrm>
            <a:off x="9639554" y="2193931"/>
            <a:ext cx="2130218" cy="2723823"/>
          </a:xfrm>
          <a:prstGeom prst="rect">
            <a:avLst/>
          </a:prstGeom>
        </p:spPr>
        <p:txBody>
          <a:bodyPr wrap="square">
            <a:spAutoFit/>
          </a:bodyPr>
          <a:lstStyle/>
          <a:p>
            <a:r>
              <a:rPr lang="en-GB" sz="900" dirty="0">
                <a:solidFill>
                  <a:schemeClr val="bg1">
                    <a:lumMod val="65000"/>
                  </a:schemeClr>
                </a:solidFill>
              </a:rPr>
              <a:t>Trigger questions</a:t>
            </a:r>
            <a:endParaRPr lang="de-DE" sz="900" dirty="0">
              <a:solidFill>
                <a:schemeClr val="bg1">
                  <a:lumMod val="65000"/>
                </a:schemeClr>
              </a:solidFill>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did you do?</a:t>
            </a: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Who was involved?</a:t>
            </a:r>
            <a:r>
              <a:rPr lang="de-DE" sz="900" dirty="0">
                <a:solidFill>
                  <a:schemeClr val="bg1">
                    <a:lumMod val="65000"/>
                  </a:schemeClr>
                </a:solidFill>
                <a:latin typeface="Calibri" panose="020F0502020204030204" pitchFamily="34" charset="0"/>
                <a:cs typeface="Calibri" panose="020F0502020204030204" pitchFamily="34" charset="0"/>
              </a:rPr>
              <a:t> </a:t>
            </a: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Which data did you receive / send?</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Which channels did you use?</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Which tools were involved and how?</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Where did it happen?</a:t>
            </a:r>
            <a:endParaRPr lang="de-DE" sz="900" dirty="0">
              <a:solidFill>
                <a:schemeClr val="bg1">
                  <a:lumMod val="65000"/>
                </a:schemeClr>
              </a:solidFill>
              <a:latin typeface="Calibri" panose="020F0502020204030204" pitchFamily="34" charset="0"/>
              <a:cs typeface="Calibri" panose="020F0502020204030204" pitchFamily="34" charset="0"/>
            </a:endParaRPr>
          </a:p>
          <a:p>
            <a:pPr marL="176213" indent="-176213">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How long did it take?</a:t>
            </a:r>
            <a:r>
              <a:rPr lang="de-DE" sz="900" dirty="0">
                <a:solidFill>
                  <a:schemeClr val="bg1">
                    <a:lumMod val="65000"/>
                  </a:schemeClr>
                </a:solidFill>
                <a:latin typeface="Calibri" panose="020F0502020204030204" pitchFamily="34" charset="0"/>
                <a:cs typeface="Calibri" panose="020F0502020204030204" pitchFamily="34" charset="0"/>
              </a:rPr>
              <a:t> </a:t>
            </a:r>
          </a:p>
          <a:p>
            <a:pPr marL="176213" indent="-176213">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How did you decide? Why?</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How did you react? Why?</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were the consequences? Why?</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How did you feel about it?</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did you notice positively?</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did you like?</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did you notice negatively?</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bothered you?</a:t>
            </a:r>
            <a:endParaRPr lang="de-DE" sz="900" dirty="0">
              <a:solidFill>
                <a:schemeClr val="bg1">
                  <a:lumMod val="65000"/>
                </a:schemeClr>
              </a:solidFill>
              <a:latin typeface="Calibri" panose="020F0502020204030204" pitchFamily="34" charset="0"/>
              <a:cs typeface="Calibri" panose="020F0502020204030204" pitchFamily="34" charset="0"/>
            </a:endParaRPr>
          </a:p>
          <a:p>
            <a:pPr marL="176213" indent="-176213">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Have you informed yourself about a possible solution? How?</a:t>
            </a:r>
            <a:endParaRPr lang="de-DE" sz="900" dirty="0">
              <a:solidFill>
                <a:schemeClr val="bg1">
                  <a:lumMod val="65000"/>
                </a:schemeClr>
              </a:solidFill>
              <a:latin typeface="Calibri" panose="020F0502020204030204" pitchFamily="34" charset="0"/>
              <a:cs typeface="Calibri" panose="020F0502020204030204" pitchFamily="34" charset="0"/>
            </a:endParaRPr>
          </a:p>
          <a:p>
            <a:pPr marL="69850" indent="-171450">
              <a:buFont typeface="System Font Regular"/>
              <a:buChar char="+"/>
            </a:pPr>
            <a:r>
              <a:rPr lang="en-GB" sz="900" dirty="0">
                <a:solidFill>
                  <a:schemeClr val="bg1">
                    <a:lumMod val="65000"/>
                  </a:schemeClr>
                </a:solidFill>
                <a:latin typeface="Calibri" panose="020F0502020204030204" pitchFamily="34" charset="0"/>
                <a:cs typeface="Calibri" panose="020F0502020204030204" pitchFamily="34" charset="0"/>
              </a:rPr>
              <a:t>What did you try? Why?</a:t>
            </a:r>
          </a:p>
        </p:txBody>
      </p:sp>
      <p:sp>
        <p:nvSpPr>
          <p:cNvPr id="17" name="Textfeld 56">
            <a:extLst>
              <a:ext uri="{FF2B5EF4-FFF2-40B4-BE49-F238E27FC236}">
                <a16:creationId xmlns:a16="http://schemas.microsoft.com/office/drawing/2014/main" id="{63FF662C-93A4-E645-B90C-3F042AE32B13}"/>
              </a:ext>
            </a:extLst>
          </p:cNvPr>
          <p:cNvSpPr txBox="1"/>
          <p:nvPr/>
        </p:nvSpPr>
        <p:spPr>
          <a:xfrm>
            <a:off x="10086861" y="500690"/>
            <a:ext cx="1682913" cy="507831"/>
          </a:xfrm>
          <a:prstGeom prst="rect">
            <a:avLst/>
          </a:prstGeom>
          <a:noFill/>
        </p:spPr>
        <p:txBody>
          <a:bodyPr wrap="square" rtlCol="0">
            <a:spAutoFit/>
          </a:bodyPr>
          <a:lstStyle/>
          <a:p>
            <a:r>
              <a:rPr lang="en-GB" sz="900" dirty="0">
                <a:solidFill>
                  <a:schemeClr val="tx1">
                    <a:lumMod val="50000"/>
                    <a:lumOff val="50000"/>
                  </a:schemeClr>
                </a:solidFill>
                <a:latin typeface="Calibri" panose="020F0502020204030204" pitchFamily="34" charset="0"/>
                <a:cs typeface="Calibri" panose="020F0502020204030204" pitchFamily="34" charset="0"/>
              </a:rPr>
              <a:t>Check out our knowledge base for further explanations:</a:t>
            </a:r>
            <a:r>
              <a:rPr lang="en-US" sz="900" dirty="0">
                <a:solidFill>
                  <a:schemeClr val="tx1">
                    <a:lumMod val="50000"/>
                    <a:lumOff val="50000"/>
                  </a:schemeClr>
                </a:solidFill>
              </a:rPr>
              <a:t> http://</a:t>
            </a:r>
            <a:r>
              <a:rPr lang="en-US" sz="900" dirty="0" err="1">
                <a:solidFill>
                  <a:schemeClr val="tx1">
                    <a:lumMod val="50000"/>
                    <a:lumOff val="50000"/>
                  </a:schemeClr>
                </a:solidFill>
              </a:rPr>
              <a:t>bsd.li</a:t>
            </a:r>
            <a:r>
              <a:rPr lang="en-US" sz="900" dirty="0">
                <a:solidFill>
                  <a:schemeClr val="tx1">
                    <a:lumMod val="50000"/>
                    <a:lumOff val="50000"/>
                  </a:schemeClr>
                </a:solidFill>
              </a:rPr>
              <a:t>/</a:t>
            </a:r>
            <a:r>
              <a:rPr lang="en-US" sz="900" dirty="0" err="1">
                <a:solidFill>
                  <a:schemeClr val="tx1">
                    <a:lumMod val="50000"/>
                    <a:lumOff val="50000"/>
                  </a:schemeClr>
                </a:solidFill>
              </a:rPr>
              <a:t>cid</a:t>
            </a:r>
            <a:endParaRPr lang="en-US" sz="900" dirty="0">
              <a:solidFill>
                <a:schemeClr val="tx1">
                  <a:lumMod val="50000"/>
                  <a:lumOff val="50000"/>
                </a:schemeClr>
              </a:solidFill>
            </a:endParaRPr>
          </a:p>
        </p:txBody>
      </p:sp>
      <p:pic>
        <p:nvPicPr>
          <p:cNvPr id="18" name="Bild 57">
            <a:extLst>
              <a:ext uri="{FF2B5EF4-FFF2-40B4-BE49-F238E27FC236}">
                <a16:creationId xmlns:a16="http://schemas.microsoft.com/office/drawing/2014/main" id="{A279874F-DBA1-8947-90C0-20016D3B186F}"/>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9530292" y="477266"/>
            <a:ext cx="531689" cy="507830"/>
          </a:xfrm>
          <a:prstGeom prst="rect">
            <a:avLst/>
          </a:prstGeom>
        </p:spPr>
      </p:pic>
      <p:sp>
        <p:nvSpPr>
          <p:cNvPr id="19" name="Textfeld 5">
            <a:extLst>
              <a:ext uri="{FF2B5EF4-FFF2-40B4-BE49-F238E27FC236}">
                <a16:creationId xmlns:a16="http://schemas.microsoft.com/office/drawing/2014/main" id="{3AA8A2DC-F22C-2447-BF22-724F4058BADC}"/>
              </a:ext>
            </a:extLst>
          </p:cNvPr>
          <p:cNvSpPr txBox="1"/>
          <p:nvPr/>
        </p:nvSpPr>
        <p:spPr>
          <a:xfrm>
            <a:off x="7367658" y="2210507"/>
            <a:ext cx="2230395" cy="2708434"/>
          </a:xfrm>
          <a:prstGeom prst="rect">
            <a:avLst/>
          </a:prstGeom>
          <a:noFill/>
        </p:spPr>
        <p:txBody>
          <a:bodyPr wrap="square" rtlCol="0">
            <a:spAutoFit/>
          </a:bodyPr>
          <a:lstStyle>
            <a:defPPr>
              <a:defRPr lang="en-US"/>
            </a:defPPr>
            <a:lvl1pPr>
              <a:defRPr sz="1000">
                <a:solidFill>
                  <a:schemeClr val="tx1">
                    <a:lumMod val="50000"/>
                    <a:lumOff val="50000"/>
                  </a:schemeClr>
                </a:solidFill>
                <a:latin typeface="Calibri" panose="020F0502020204030204" pitchFamily="34" charset="0"/>
                <a:cs typeface="Calibri" panose="020F0502020204030204" pitchFamily="34" charset="0"/>
              </a:defRPr>
            </a:lvl1pPr>
          </a:lstStyle>
          <a:p>
            <a:r>
              <a:rPr lang="en-GB" b="1" dirty="0"/>
              <a:t>Before</a:t>
            </a:r>
            <a:endParaRPr lang="de-DE" b="1" dirty="0"/>
          </a:p>
          <a:p>
            <a:r>
              <a:rPr lang="en-GB" dirty="0"/>
              <a:t>What happened before?</a:t>
            </a:r>
            <a:endParaRPr lang="de-DE" dirty="0"/>
          </a:p>
          <a:p>
            <a:endParaRPr lang="en-GB" b="1" dirty="0"/>
          </a:p>
          <a:p>
            <a:r>
              <a:rPr lang="en-GB" b="1" dirty="0"/>
              <a:t>Step </a:t>
            </a:r>
            <a:r>
              <a:rPr lang="de-DE" b="1" dirty="0"/>
              <a:t>1</a:t>
            </a:r>
          </a:p>
          <a:p>
            <a:r>
              <a:rPr lang="en-GB" dirty="0"/>
              <a:t>What happened next? </a:t>
            </a:r>
          </a:p>
          <a:p>
            <a:endParaRPr lang="en-GB" b="1" dirty="0"/>
          </a:p>
          <a:p>
            <a:r>
              <a:rPr lang="en-GB" b="1" dirty="0"/>
              <a:t>Step </a:t>
            </a:r>
            <a:r>
              <a:rPr lang="de-DE" b="1" dirty="0"/>
              <a:t>2</a:t>
            </a:r>
          </a:p>
          <a:p>
            <a:r>
              <a:rPr lang="en-GB" dirty="0"/>
              <a:t>What happened next? </a:t>
            </a:r>
          </a:p>
          <a:p>
            <a:endParaRPr lang="en-GB" dirty="0"/>
          </a:p>
          <a:p>
            <a:r>
              <a:rPr lang="en-GB" b="1" dirty="0"/>
              <a:t>Step </a:t>
            </a:r>
            <a:r>
              <a:rPr lang="de-DE" b="1" dirty="0"/>
              <a:t>3</a:t>
            </a:r>
          </a:p>
          <a:p>
            <a:r>
              <a:rPr lang="en-GB" dirty="0"/>
              <a:t>What happened next? </a:t>
            </a:r>
          </a:p>
          <a:p>
            <a:endParaRPr lang="en-GB" b="1" dirty="0"/>
          </a:p>
          <a:p>
            <a:r>
              <a:rPr lang="en-GB" b="1" dirty="0"/>
              <a:t>After</a:t>
            </a:r>
            <a:endParaRPr lang="de-DE" b="1" dirty="0"/>
          </a:p>
          <a:p>
            <a:r>
              <a:rPr lang="en-GB" dirty="0"/>
              <a:t>What happened afterwards?</a:t>
            </a:r>
            <a:endParaRPr lang="de-DE" dirty="0"/>
          </a:p>
          <a:p>
            <a:endParaRPr lang="en-GB" b="1" dirty="0"/>
          </a:p>
          <a:p>
            <a:r>
              <a:rPr lang="en-GB" b="1" dirty="0"/>
              <a:t>Reflection</a:t>
            </a:r>
            <a:endParaRPr lang="de-DE" b="1" dirty="0"/>
          </a:p>
          <a:p>
            <a:r>
              <a:rPr lang="en-GB" dirty="0"/>
              <a:t>How do you think about it afterwards?</a:t>
            </a:r>
          </a:p>
        </p:txBody>
      </p:sp>
      <p:sp>
        <p:nvSpPr>
          <p:cNvPr id="20" name="Oval 19">
            <a:extLst>
              <a:ext uri="{FF2B5EF4-FFF2-40B4-BE49-F238E27FC236}">
                <a16:creationId xmlns:a16="http://schemas.microsoft.com/office/drawing/2014/main" id="{4C553879-C37B-7D44-8188-BEDDE4E37913}"/>
              </a:ext>
            </a:extLst>
          </p:cNvPr>
          <p:cNvSpPr>
            <a:spLocks noChangeAspect="1"/>
          </p:cNvSpPr>
          <p:nvPr/>
        </p:nvSpPr>
        <p:spPr>
          <a:xfrm>
            <a:off x="7212013" y="2263898"/>
            <a:ext cx="108000" cy="108000"/>
          </a:xfrm>
          <a:prstGeom prst="ellipse">
            <a:avLst/>
          </a:prstGeom>
          <a:solidFill>
            <a:srgbClr val="EA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C4F80930-AC63-1340-92C1-CD07913F8BF8}"/>
              </a:ext>
            </a:extLst>
          </p:cNvPr>
          <p:cNvSpPr>
            <a:spLocks noChangeAspect="1"/>
          </p:cNvSpPr>
          <p:nvPr/>
        </p:nvSpPr>
        <p:spPr>
          <a:xfrm>
            <a:off x="7212013" y="2725686"/>
            <a:ext cx="108000" cy="108000"/>
          </a:xfrm>
          <a:prstGeom prst="ellipse">
            <a:avLst/>
          </a:prstGeom>
          <a:solidFill>
            <a:srgbClr val="EA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7F6E158E-7F74-B34D-9EEB-ACE1C1BF091D}"/>
              </a:ext>
            </a:extLst>
          </p:cNvPr>
          <p:cNvSpPr>
            <a:spLocks noChangeAspect="1"/>
          </p:cNvSpPr>
          <p:nvPr/>
        </p:nvSpPr>
        <p:spPr>
          <a:xfrm>
            <a:off x="7212013" y="3187474"/>
            <a:ext cx="108000" cy="108000"/>
          </a:xfrm>
          <a:prstGeom prst="ellipse">
            <a:avLst/>
          </a:prstGeom>
          <a:solidFill>
            <a:srgbClr val="EA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AAD76ED4-5E12-6941-8E9F-22B9CE42C8B8}"/>
              </a:ext>
            </a:extLst>
          </p:cNvPr>
          <p:cNvSpPr>
            <a:spLocks noChangeAspect="1"/>
          </p:cNvSpPr>
          <p:nvPr/>
        </p:nvSpPr>
        <p:spPr>
          <a:xfrm>
            <a:off x="7212013" y="3649262"/>
            <a:ext cx="108000" cy="108000"/>
          </a:xfrm>
          <a:prstGeom prst="ellipse">
            <a:avLst/>
          </a:prstGeom>
          <a:solidFill>
            <a:srgbClr val="EA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D7BAFACE-904B-8C46-BEF8-467E28B4A320}"/>
              </a:ext>
            </a:extLst>
          </p:cNvPr>
          <p:cNvSpPr>
            <a:spLocks noChangeAspect="1"/>
          </p:cNvSpPr>
          <p:nvPr/>
        </p:nvSpPr>
        <p:spPr>
          <a:xfrm>
            <a:off x="7212013" y="4111050"/>
            <a:ext cx="108000" cy="108000"/>
          </a:xfrm>
          <a:prstGeom prst="ellipse">
            <a:avLst/>
          </a:prstGeom>
          <a:solidFill>
            <a:srgbClr val="EA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104C24A-D6C9-CD4D-BE65-AD8D5DE10ECE}"/>
              </a:ext>
            </a:extLst>
          </p:cNvPr>
          <p:cNvSpPr>
            <a:spLocks noChangeAspect="1"/>
          </p:cNvSpPr>
          <p:nvPr/>
        </p:nvSpPr>
        <p:spPr>
          <a:xfrm>
            <a:off x="7212013" y="4572838"/>
            <a:ext cx="108000" cy="108000"/>
          </a:xfrm>
          <a:prstGeom prst="ellipse">
            <a:avLst/>
          </a:prstGeom>
          <a:solidFill>
            <a:srgbClr val="EA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BEB1E6C1-2FC5-E746-8CEE-4D3FF0C2CEC7}"/>
              </a:ext>
            </a:extLst>
          </p:cNvPr>
          <p:cNvCxnSpPr/>
          <p:nvPr/>
        </p:nvCxnSpPr>
        <p:spPr>
          <a:xfrm>
            <a:off x="7259835" y="2294788"/>
            <a:ext cx="0" cy="2340000"/>
          </a:xfrm>
          <a:prstGeom prst="line">
            <a:avLst/>
          </a:prstGeom>
          <a:ln>
            <a:solidFill>
              <a:srgbClr val="EA7D3C"/>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B4F3250-42A1-C94B-A401-8384BA1C724A}"/>
              </a:ext>
            </a:extLst>
          </p:cNvPr>
          <p:cNvCxnSpPr/>
          <p:nvPr/>
        </p:nvCxnSpPr>
        <p:spPr>
          <a:xfrm>
            <a:off x="548075" y="1695041"/>
            <a:ext cx="0" cy="1152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76F6D88-8F5A-DF40-AE9B-EB37A411A563}"/>
              </a:ext>
            </a:extLst>
          </p:cNvPr>
          <p:cNvCxnSpPr/>
          <p:nvPr/>
        </p:nvCxnSpPr>
        <p:spPr>
          <a:xfrm>
            <a:off x="548075" y="3538024"/>
            <a:ext cx="0" cy="1332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C4B9B62-E7E9-5347-A917-37810772E932}"/>
              </a:ext>
            </a:extLst>
          </p:cNvPr>
          <p:cNvCxnSpPr/>
          <p:nvPr/>
        </p:nvCxnSpPr>
        <p:spPr>
          <a:xfrm>
            <a:off x="548075" y="5465346"/>
            <a:ext cx="0" cy="828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3817CC9-3505-6B41-81EE-731AA5009D7A}"/>
              </a:ext>
            </a:extLst>
          </p:cNvPr>
          <p:cNvCxnSpPr/>
          <p:nvPr/>
        </p:nvCxnSpPr>
        <p:spPr>
          <a:xfrm>
            <a:off x="6098299" y="1988788"/>
            <a:ext cx="0" cy="2952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E136348-ECD3-F84C-B415-5CA35514DF6D}"/>
              </a:ext>
            </a:extLst>
          </p:cNvPr>
          <p:cNvCxnSpPr/>
          <p:nvPr/>
        </p:nvCxnSpPr>
        <p:spPr>
          <a:xfrm>
            <a:off x="6096000" y="5395422"/>
            <a:ext cx="0" cy="252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FB598B1-C80F-5345-914B-3298B0EBCC91}"/>
              </a:ext>
            </a:extLst>
          </p:cNvPr>
          <p:cNvCxnSpPr/>
          <p:nvPr/>
        </p:nvCxnSpPr>
        <p:spPr>
          <a:xfrm>
            <a:off x="6096000" y="5983814"/>
            <a:ext cx="0" cy="324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F696DCA3-A346-F144-B609-25C7F1F58BF3}"/>
              </a:ext>
            </a:extLst>
          </p:cNvPr>
          <p:cNvSpPr txBox="1"/>
          <p:nvPr/>
        </p:nvSpPr>
        <p:spPr>
          <a:xfrm rot="16200000">
            <a:off x="177821" y="2157419"/>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5 MIN.</a:t>
            </a:r>
          </a:p>
        </p:txBody>
      </p:sp>
      <p:sp>
        <p:nvSpPr>
          <p:cNvPr id="39" name="TextBox 38">
            <a:extLst>
              <a:ext uri="{FF2B5EF4-FFF2-40B4-BE49-F238E27FC236}">
                <a16:creationId xmlns:a16="http://schemas.microsoft.com/office/drawing/2014/main" id="{C2529A14-9A99-2443-BFBA-03FFA102A92F}"/>
              </a:ext>
            </a:extLst>
          </p:cNvPr>
          <p:cNvSpPr txBox="1"/>
          <p:nvPr/>
        </p:nvSpPr>
        <p:spPr>
          <a:xfrm rot="16200000">
            <a:off x="179000" y="4105051"/>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5 MIN.</a:t>
            </a:r>
          </a:p>
        </p:txBody>
      </p:sp>
      <p:sp>
        <p:nvSpPr>
          <p:cNvPr id="43" name="TextBox 42">
            <a:extLst>
              <a:ext uri="{FF2B5EF4-FFF2-40B4-BE49-F238E27FC236}">
                <a16:creationId xmlns:a16="http://schemas.microsoft.com/office/drawing/2014/main" id="{018EBB94-400C-6148-8CCA-FABD4B3DD5FA}"/>
              </a:ext>
            </a:extLst>
          </p:cNvPr>
          <p:cNvSpPr txBox="1"/>
          <p:nvPr/>
        </p:nvSpPr>
        <p:spPr>
          <a:xfrm rot="16200000">
            <a:off x="175837" y="5680294"/>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10 MIN.</a:t>
            </a:r>
          </a:p>
        </p:txBody>
      </p:sp>
      <p:sp>
        <p:nvSpPr>
          <p:cNvPr id="44" name="TextBox 43">
            <a:extLst>
              <a:ext uri="{FF2B5EF4-FFF2-40B4-BE49-F238E27FC236}">
                <a16:creationId xmlns:a16="http://schemas.microsoft.com/office/drawing/2014/main" id="{364125D2-95FB-2746-9654-4FE9E9D8D023}"/>
              </a:ext>
            </a:extLst>
          </p:cNvPr>
          <p:cNvSpPr txBox="1"/>
          <p:nvPr/>
        </p:nvSpPr>
        <p:spPr>
          <a:xfrm rot="16200000">
            <a:off x="5717119" y="3421071"/>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30 MIN.</a:t>
            </a:r>
          </a:p>
        </p:txBody>
      </p:sp>
      <p:sp>
        <p:nvSpPr>
          <p:cNvPr id="45" name="TextBox 44">
            <a:extLst>
              <a:ext uri="{FF2B5EF4-FFF2-40B4-BE49-F238E27FC236}">
                <a16:creationId xmlns:a16="http://schemas.microsoft.com/office/drawing/2014/main" id="{F10E29BD-C5D8-844C-82DD-70BBEF788799}"/>
              </a:ext>
            </a:extLst>
          </p:cNvPr>
          <p:cNvSpPr txBox="1"/>
          <p:nvPr/>
        </p:nvSpPr>
        <p:spPr>
          <a:xfrm rot="16200000">
            <a:off x="5722412" y="5329766"/>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5 MIN.</a:t>
            </a:r>
          </a:p>
        </p:txBody>
      </p:sp>
      <p:sp>
        <p:nvSpPr>
          <p:cNvPr id="46" name="TextBox 45">
            <a:extLst>
              <a:ext uri="{FF2B5EF4-FFF2-40B4-BE49-F238E27FC236}">
                <a16:creationId xmlns:a16="http://schemas.microsoft.com/office/drawing/2014/main" id="{003E40FB-1999-3E48-B320-6433F338E0AC}"/>
              </a:ext>
            </a:extLst>
          </p:cNvPr>
          <p:cNvSpPr txBox="1"/>
          <p:nvPr/>
        </p:nvSpPr>
        <p:spPr>
          <a:xfrm rot="16200000">
            <a:off x="5728781" y="5973166"/>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5 MIN.</a:t>
            </a:r>
          </a:p>
        </p:txBody>
      </p:sp>
      <p:sp>
        <p:nvSpPr>
          <p:cNvPr id="2" name="Rectangle 1">
            <a:extLst>
              <a:ext uri="{FF2B5EF4-FFF2-40B4-BE49-F238E27FC236}">
                <a16:creationId xmlns:a16="http://schemas.microsoft.com/office/drawing/2014/main" id="{913C8597-5DB0-A841-8CE1-39975BAB615E}"/>
              </a:ext>
            </a:extLst>
          </p:cNvPr>
          <p:cNvSpPr/>
          <p:nvPr/>
        </p:nvSpPr>
        <p:spPr>
          <a:xfrm>
            <a:off x="4365131" y="-260262"/>
            <a:ext cx="3482043" cy="261610"/>
          </a:xfrm>
          <a:prstGeom prst="rect">
            <a:avLst/>
          </a:prstGeom>
        </p:spPr>
        <p:txBody>
          <a:bodyPr wrap="none">
            <a:spAutoFit/>
          </a:bodyPr>
          <a:lstStyle/>
          <a:p>
            <a:r>
              <a:rPr lang="en-GB" sz="1100" i="1" dirty="0">
                <a:solidFill>
                  <a:srgbClr val="FF0000"/>
                </a:solidFill>
                <a:latin typeface="Calibri" panose="020F0502020204030204" pitchFamily="34" charset="0"/>
                <a:cs typeface="Calibri" panose="020F0502020204030204" pitchFamily="34" charset="0"/>
              </a:rPr>
              <a:t>The text is just a placeholder. Enter your own questions….</a:t>
            </a:r>
            <a:endParaRPr lang="en-US" sz="1100" dirty="0">
              <a:solidFill>
                <a:srgbClr val="FF0000"/>
              </a:solidFill>
            </a:endParaRPr>
          </a:p>
        </p:txBody>
      </p:sp>
    </p:spTree>
    <p:extLst>
      <p:ext uri="{BB962C8B-B14F-4D97-AF65-F5344CB8AC3E}">
        <p14:creationId xmlns:p14="http://schemas.microsoft.com/office/powerpoint/2010/main" val="3035218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061521-3067-1D44-AD02-B31377658D75}"/>
              </a:ext>
            </a:extLst>
          </p:cNvPr>
          <p:cNvSpPr txBox="1">
            <a:spLocks/>
          </p:cNvSpPr>
          <p:nvPr/>
        </p:nvSpPr>
        <p:spPr>
          <a:xfrm>
            <a:off x="457198" y="449132"/>
            <a:ext cx="8102600" cy="47654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rgbClr val="37247A"/>
                </a:solidFill>
                <a:latin typeface="Calibri" panose="020F0502020204030204" pitchFamily="34" charset="0"/>
                <a:cs typeface="Calibri" panose="020F0502020204030204" pitchFamily="34" charset="0"/>
              </a:rPr>
              <a:t>Template</a:t>
            </a:r>
            <a:r>
              <a:rPr lang="en-US" sz="3200" dirty="0">
                <a:solidFill>
                  <a:srgbClr val="37247A"/>
                </a:solidFill>
                <a:latin typeface="Calibri" panose="020F0502020204030204" pitchFamily="34" charset="0"/>
                <a:ea typeface="Panton" charset="0"/>
                <a:cs typeface="Calibri" panose="020F0502020204030204" pitchFamily="34" charset="0"/>
              </a:rPr>
              <a:t>: Interview Documentation (1)</a:t>
            </a:r>
          </a:p>
        </p:txBody>
      </p:sp>
      <p:sp>
        <p:nvSpPr>
          <p:cNvPr id="7" name="Textfeld 11">
            <a:extLst>
              <a:ext uri="{FF2B5EF4-FFF2-40B4-BE49-F238E27FC236}">
                <a16:creationId xmlns:a16="http://schemas.microsoft.com/office/drawing/2014/main" id="{74F1886A-B544-DD43-9DC1-90F46EC1845D}"/>
              </a:ext>
            </a:extLst>
          </p:cNvPr>
          <p:cNvSpPr txBox="1"/>
          <p:nvPr/>
        </p:nvSpPr>
        <p:spPr>
          <a:xfrm>
            <a:off x="445467" y="2508987"/>
            <a:ext cx="1064475" cy="523220"/>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Get to know</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sp>
        <p:nvSpPr>
          <p:cNvPr id="8" name="Textfeld 15">
            <a:extLst>
              <a:ext uri="{FF2B5EF4-FFF2-40B4-BE49-F238E27FC236}">
                <a16:creationId xmlns:a16="http://schemas.microsoft.com/office/drawing/2014/main" id="{8AA6ED49-3B26-EB4C-AC45-1E2593453244}"/>
              </a:ext>
            </a:extLst>
          </p:cNvPr>
          <p:cNvSpPr txBox="1"/>
          <p:nvPr/>
        </p:nvSpPr>
        <p:spPr>
          <a:xfrm>
            <a:off x="451020" y="4621460"/>
            <a:ext cx="1015615" cy="561692"/>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Opening </a:t>
            </a:r>
          </a:p>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Questions</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sp>
        <p:nvSpPr>
          <p:cNvPr id="10" name="Textfeld 54">
            <a:extLst>
              <a:ext uri="{FF2B5EF4-FFF2-40B4-BE49-F238E27FC236}">
                <a16:creationId xmlns:a16="http://schemas.microsoft.com/office/drawing/2014/main" id="{1D39CFF1-1BF1-0E4B-A5BE-746C5859D72E}"/>
              </a:ext>
            </a:extLst>
          </p:cNvPr>
          <p:cNvSpPr txBox="1"/>
          <p:nvPr/>
        </p:nvSpPr>
        <p:spPr>
          <a:xfrm>
            <a:off x="451020" y="1381974"/>
            <a:ext cx="1162695" cy="307777"/>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Introduction</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cxnSp>
        <p:nvCxnSpPr>
          <p:cNvPr id="31" name="Straight Connector 30">
            <a:extLst>
              <a:ext uri="{FF2B5EF4-FFF2-40B4-BE49-F238E27FC236}">
                <a16:creationId xmlns:a16="http://schemas.microsoft.com/office/drawing/2014/main" id="{DB4F3250-42A1-C94B-A401-8384BA1C724A}"/>
              </a:ext>
            </a:extLst>
          </p:cNvPr>
          <p:cNvCxnSpPr/>
          <p:nvPr/>
        </p:nvCxnSpPr>
        <p:spPr>
          <a:xfrm>
            <a:off x="548075" y="1695041"/>
            <a:ext cx="0" cy="612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76F6D88-8F5A-DF40-AE9B-EB37A411A563}"/>
              </a:ext>
            </a:extLst>
          </p:cNvPr>
          <p:cNvCxnSpPr/>
          <p:nvPr/>
        </p:nvCxnSpPr>
        <p:spPr>
          <a:xfrm>
            <a:off x="548075" y="3073576"/>
            <a:ext cx="0" cy="1188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C4B9B62-E7E9-5347-A917-37810772E932}"/>
              </a:ext>
            </a:extLst>
          </p:cNvPr>
          <p:cNvCxnSpPr/>
          <p:nvPr/>
        </p:nvCxnSpPr>
        <p:spPr>
          <a:xfrm>
            <a:off x="548075" y="5196603"/>
            <a:ext cx="0" cy="1116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F696DCA3-A346-F144-B609-25C7F1F58BF3}"/>
              </a:ext>
            </a:extLst>
          </p:cNvPr>
          <p:cNvSpPr txBox="1"/>
          <p:nvPr/>
        </p:nvSpPr>
        <p:spPr>
          <a:xfrm rot="16200000">
            <a:off x="177821" y="1830854"/>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5 MIN.</a:t>
            </a:r>
          </a:p>
        </p:txBody>
      </p:sp>
      <p:sp>
        <p:nvSpPr>
          <p:cNvPr id="39" name="TextBox 38">
            <a:extLst>
              <a:ext uri="{FF2B5EF4-FFF2-40B4-BE49-F238E27FC236}">
                <a16:creationId xmlns:a16="http://schemas.microsoft.com/office/drawing/2014/main" id="{C2529A14-9A99-2443-BFBA-03FFA102A92F}"/>
              </a:ext>
            </a:extLst>
          </p:cNvPr>
          <p:cNvSpPr txBox="1"/>
          <p:nvPr/>
        </p:nvSpPr>
        <p:spPr>
          <a:xfrm rot="16200000">
            <a:off x="179000" y="3589804"/>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5 MIN.</a:t>
            </a:r>
          </a:p>
        </p:txBody>
      </p:sp>
      <p:sp>
        <p:nvSpPr>
          <p:cNvPr id="43" name="TextBox 42">
            <a:extLst>
              <a:ext uri="{FF2B5EF4-FFF2-40B4-BE49-F238E27FC236}">
                <a16:creationId xmlns:a16="http://schemas.microsoft.com/office/drawing/2014/main" id="{018EBB94-400C-6148-8CCA-FABD4B3DD5FA}"/>
              </a:ext>
            </a:extLst>
          </p:cNvPr>
          <p:cNvSpPr txBox="1"/>
          <p:nvPr/>
        </p:nvSpPr>
        <p:spPr>
          <a:xfrm rot="16200000">
            <a:off x="175837" y="5593210"/>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10 MIN.</a:t>
            </a:r>
          </a:p>
        </p:txBody>
      </p:sp>
      <p:sp>
        <p:nvSpPr>
          <p:cNvPr id="2" name="Rectangle 1">
            <a:extLst>
              <a:ext uri="{FF2B5EF4-FFF2-40B4-BE49-F238E27FC236}">
                <a16:creationId xmlns:a16="http://schemas.microsoft.com/office/drawing/2014/main" id="{233FF01D-9E8A-294B-A546-A2BDAE8A2F36}"/>
              </a:ext>
            </a:extLst>
          </p:cNvPr>
          <p:cNvSpPr/>
          <p:nvPr/>
        </p:nvSpPr>
        <p:spPr>
          <a:xfrm>
            <a:off x="1882776" y="2607606"/>
            <a:ext cx="4926108" cy="1641014"/>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47" name="Rectangle 46">
            <a:extLst>
              <a:ext uri="{FF2B5EF4-FFF2-40B4-BE49-F238E27FC236}">
                <a16:creationId xmlns:a16="http://schemas.microsoft.com/office/drawing/2014/main" id="{F90C0F59-51EF-F647-8283-6539086B48BD}"/>
              </a:ext>
            </a:extLst>
          </p:cNvPr>
          <p:cNvSpPr/>
          <p:nvPr/>
        </p:nvSpPr>
        <p:spPr>
          <a:xfrm>
            <a:off x="4399759" y="1449388"/>
            <a:ext cx="2418484" cy="307777"/>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Name of interviewer</a:t>
            </a:r>
          </a:p>
        </p:txBody>
      </p:sp>
      <p:sp>
        <p:nvSpPr>
          <p:cNvPr id="48" name="Rectangle 47">
            <a:extLst>
              <a:ext uri="{FF2B5EF4-FFF2-40B4-BE49-F238E27FC236}">
                <a16:creationId xmlns:a16="http://schemas.microsoft.com/office/drawing/2014/main" id="{834339E3-A27E-BD42-AECE-0BCB0AD21B5D}"/>
              </a:ext>
            </a:extLst>
          </p:cNvPr>
          <p:cNvSpPr/>
          <p:nvPr/>
        </p:nvSpPr>
        <p:spPr>
          <a:xfrm>
            <a:off x="1882775" y="1449388"/>
            <a:ext cx="2418484" cy="307777"/>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Name of interview partner</a:t>
            </a:r>
          </a:p>
        </p:txBody>
      </p:sp>
      <p:sp>
        <p:nvSpPr>
          <p:cNvPr id="49" name="Rectangle 48">
            <a:extLst>
              <a:ext uri="{FF2B5EF4-FFF2-40B4-BE49-F238E27FC236}">
                <a16:creationId xmlns:a16="http://schemas.microsoft.com/office/drawing/2014/main" id="{25451AEA-C372-1D44-9518-78B8B9318393}"/>
              </a:ext>
            </a:extLst>
          </p:cNvPr>
          <p:cNvSpPr/>
          <p:nvPr/>
        </p:nvSpPr>
        <p:spPr>
          <a:xfrm>
            <a:off x="6902830" y="2604850"/>
            <a:ext cx="4750040" cy="1641014"/>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55" name="Rectangle 54">
            <a:extLst>
              <a:ext uri="{FF2B5EF4-FFF2-40B4-BE49-F238E27FC236}">
                <a16:creationId xmlns:a16="http://schemas.microsoft.com/office/drawing/2014/main" id="{C3B8A7FA-768F-0743-A294-01BA035419D5}"/>
              </a:ext>
            </a:extLst>
          </p:cNvPr>
          <p:cNvSpPr/>
          <p:nvPr/>
        </p:nvSpPr>
        <p:spPr>
          <a:xfrm>
            <a:off x="1887683" y="1865152"/>
            <a:ext cx="2418484" cy="307777"/>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Date of interview</a:t>
            </a:r>
          </a:p>
        </p:txBody>
      </p:sp>
      <p:sp>
        <p:nvSpPr>
          <p:cNvPr id="56" name="Rectangle 55">
            <a:extLst>
              <a:ext uri="{FF2B5EF4-FFF2-40B4-BE49-F238E27FC236}">
                <a16:creationId xmlns:a16="http://schemas.microsoft.com/office/drawing/2014/main" id="{49C0B0EC-9FF6-4B4F-95EA-E6D336F37527}"/>
              </a:ext>
            </a:extLst>
          </p:cNvPr>
          <p:cNvSpPr/>
          <p:nvPr/>
        </p:nvSpPr>
        <p:spPr>
          <a:xfrm>
            <a:off x="4399759" y="1865153"/>
            <a:ext cx="2418484" cy="307777"/>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Location of interview</a:t>
            </a:r>
          </a:p>
        </p:txBody>
      </p:sp>
      <p:sp>
        <p:nvSpPr>
          <p:cNvPr id="59" name="Rectangle 58">
            <a:extLst>
              <a:ext uri="{FF2B5EF4-FFF2-40B4-BE49-F238E27FC236}">
                <a16:creationId xmlns:a16="http://schemas.microsoft.com/office/drawing/2014/main" id="{40279B79-AC6E-5744-A01E-10CE8208E21A}"/>
              </a:ext>
            </a:extLst>
          </p:cNvPr>
          <p:cNvSpPr/>
          <p:nvPr/>
        </p:nvSpPr>
        <p:spPr>
          <a:xfrm>
            <a:off x="1881205" y="4667711"/>
            <a:ext cx="4926108" cy="1641014"/>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60" name="Rectangle 59">
            <a:extLst>
              <a:ext uri="{FF2B5EF4-FFF2-40B4-BE49-F238E27FC236}">
                <a16:creationId xmlns:a16="http://schemas.microsoft.com/office/drawing/2014/main" id="{65F75F96-B849-EF4C-9D18-54F814A9B4CD}"/>
              </a:ext>
            </a:extLst>
          </p:cNvPr>
          <p:cNvSpPr/>
          <p:nvPr/>
        </p:nvSpPr>
        <p:spPr>
          <a:xfrm>
            <a:off x="6901259" y="4664955"/>
            <a:ext cx="4750040" cy="1641014"/>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pic>
        <p:nvPicPr>
          <p:cNvPr id="62" name="Picture 61">
            <a:extLst>
              <a:ext uri="{FF2B5EF4-FFF2-40B4-BE49-F238E27FC236}">
                <a16:creationId xmlns:a16="http://schemas.microsoft.com/office/drawing/2014/main" id="{E6E9B75B-89C7-2F4E-A9C8-CCEE9B2D5949}"/>
              </a:ext>
            </a:extLst>
          </p:cNvPr>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0073188" y="552031"/>
            <a:ext cx="1578111" cy="1593684"/>
          </a:xfrm>
          <a:prstGeom prst="rect">
            <a:avLst/>
          </a:prstGeom>
        </p:spPr>
      </p:pic>
      <p:sp>
        <p:nvSpPr>
          <p:cNvPr id="24" name="Rectangle 23">
            <a:extLst>
              <a:ext uri="{FF2B5EF4-FFF2-40B4-BE49-F238E27FC236}">
                <a16:creationId xmlns:a16="http://schemas.microsoft.com/office/drawing/2014/main" id="{501E9D8F-B5D3-5A4B-B040-AEF754061C5E}"/>
              </a:ext>
            </a:extLst>
          </p:cNvPr>
          <p:cNvSpPr/>
          <p:nvPr/>
        </p:nvSpPr>
        <p:spPr>
          <a:xfrm>
            <a:off x="4277428" y="-265566"/>
            <a:ext cx="3651463" cy="261610"/>
          </a:xfrm>
          <a:prstGeom prst="rect">
            <a:avLst/>
          </a:prstGeom>
        </p:spPr>
        <p:txBody>
          <a:bodyPr wrap="square">
            <a:spAutoFit/>
          </a:bodyPr>
          <a:lstStyle/>
          <a:p>
            <a:r>
              <a:rPr lang="en-GB" sz="1100" i="1" dirty="0">
                <a:solidFill>
                  <a:srgbClr val="FF0000"/>
                </a:solidFill>
                <a:latin typeface="Calibri" panose="020F0502020204030204" pitchFamily="34" charset="0"/>
                <a:cs typeface="Calibri" panose="020F0502020204030204" pitchFamily="34" charset="0"/>
              </a:rPr>
              <a:t>Listen to your audio records and document answers here.. </a:t>
            </a:r>
            <a:endParaRPr lang="en-US" sz="1100" dirty="0">
              <a:solidFill>
                <a:srgbClr val="FF0000"/>
              </a:solidFill>
            </a:endParaRPr>
          </a:p>
        </p:txBody>
      </p:sp>
    </p:spTree>
    <p:extLst>
      <p:ext uri="{BB962C8B-B14F-4D97-AF65-F5344CB8AC3E}">
        <p14:creationId xmlns:p14="http://schemas.microsoft.com/office/powerpoint/2010/main" val="3867163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061521-3067-1D44-AD02-B31377658D75}"/>
              </a:ext>
            </a:extLst>
          </p:cNvPr>
          <p:cNvSpPr txBox="1">
            <a:spLocks/>
          </p:cNvSpPr>
          <p:nvPr/>
        </p:nvSpPr>
        <p:spPr>
          <a:xfrm>
            <a:off x="457198" y="449132"/>
            <a:ext cx="8102600" cy="47654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rgbClr val="37247A"/>
                </a:solidFill>
                <a:latin typeface="Calibri" panose="020F0502020204030204" pitchFamily="34" charset="0"/>
                <a:cs typeface="Calibri" panose="020F0502020204030204" pitchFamily="34" charset="0"/>
              </a:rPr>
              <a:t>Template</a:t>
            </a:r>
            <a:r>
              <a:rPr lang="en-US" sz="3200" dirty="0">
                <a:solidFill>
                  <a:srgbClr val="37247A"/>
                </a:solidFill>
                <a:latin typeface="Calibri" panose="020F0502020204030204" pitchFamily="34" charset="0"/>
                <a:ea typeface="Panton" charset="0"/>
                <a:cs typeface="Calibri" panose="020F0502020204030204" pitchFamily="34" charset="0"/>
              </a:rPr>
              <a:t>: Interview Documentation (2)</a:t>
            </a:r>
          </a:p>
        </p:txBody>
      </p:sp>
      <p:sp>
        <p:nvSpPr>
          <p:cNvPr id="4" name="Textfeld 23">
            <a:extLst>
              <a:ext uri="{FF2B5EF4-FFF2-40B4-BE49-F238E27FC236}">
                <a16:creationId xmlns:a16="http://schemas.microsoft.com/office/drawing/2014/main" id="{ABDBA32F-A730-1F42-AD59-6DFE50156A56}"/>
              </a:ext>
            </a:extLst>
          </p:cNvPr>
          <p:cNvSpPr txBox="1"/>
          <p:nvPr/>
        </p:nvSpPr>
        <p:spPr>
          <a:xfrm>
            <a:off x="455751" y="1352945"/>
            <a:ext cx="1072187" cy="561692"/>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Customer </a:t>
            </a:r>
          </a:p>
          <a:p>
            <a:pPr>
              <a:spcAft>
                <a:spcPts val="300"/>
              </a:spcAft>
              <a:buClr>
                <a:schemeClr val="accent6">
                  <a:lumMod val="75000"/>
                </a:schemeClr>
              </a:buClr>
            </a:pPr>
            <a:r>
              <a:rPr lang="en-US" sz="1400" dirty="0">
                <a:solidFill>
                  <a:schemeClr val="accent2"/>
                </a:solidFill>
                <a:latin typeface="Calibri" panose="020F0502020204030204" pitchFamily="34" charset="0"/>
                <a:ea typeface="Panton" charset="0"/>
                <a:cs typeface="Calibri" panose="020F0502020204030204" pitchFamily="34" charset="0"/>
              </a:rPr>
              <a:t>Journey</a:t>
            </a:r>
          </a:p>
        </p:txBody>
      </p:sp>
      <p:cxnSp>
        <p:nvCxnSpPr>
          <p:cNvPr id="34" name="Straight Connector 33">
            <a:extLst>
              <a:ext uri="{FF2B5EF4-FFF2-40B4-BE49-F238E27FC236}">
                <a16:creationId xmlns:a16="http://schemas.microsoft.com/office/drawing/2014/main" id="{B3817CC9-3505-6B41-81EE-731AA5009D7A}"/>
              </a:ext>
            </a:extLst>
          </p:cNvPr>
          <p:cNvCxnSpPr/>
          <p:nvPr/>
        </p:nvCxnSpPr>
        <p:spPr>
          <a:xfrm>
            <a:off x="553159" y="1959759"/>
            <a:ext cx="0" cy="4356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364125D2-95FB-2746-9654-4FE9E9D8D023}"/>
              </a:ext>
            </a:extLst>
          </p:cNvPr>
          <p:cNvSpPr txBox="1"/>
          <p:nvPr/>
        </p:nvSpPr>
        <p:spPr>
          <a:xfrm rot="16200000">
            <a:off x="167279" y="3861950"/>
            <a:ext cx="576945"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30 MIN.</a:t>
            </a:r>
          </a:p>
        </p:txBody>
      </p:sp>
      <p:sp>
        <p:nvSpPr>
          <p:cNvPr id="60" name="Rectangle 59">
            <a:extLst>
              <a:ext uri="{FF2B5EF4-FFF2-40B4-BE49-F238E27FC236}">
                <a16:creationId xmlns:a16="http://schemas.microsoft.com/office/drawing/2014/main" id="{56979F36-7F4D-3F4E-977B-92C9E2CC5F45}"/>
              </a:ext>
            </a:extLst>
          </p:cNvPr>
          <p:cNvSpPr/>
          <p:nvPr/>
        </p:nvSpPr>
        <p:spPr>
          <a:xfrm>
            <a:off x="1880478" y="2382156"/>
            <a:ext cx="1552246" cy="3926569"/>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61" name="Rectangle 60">
            <a:extLst>
              <a:ext uri="{FF2B5EF4-FFF2-40B4-BE49-F238E27FC236}">
                <a16:creationId xmlns:a16="http://schemas.microsoft.com/office/drawing/2014/main" id="{26ECE8AC-9722-D04B-A9DE-7751841F12E1}"/>
              </a:ext>
            </a:extLst>
          </p:cNvPr>
          <p:cNvSpPr/>
          <p:nvPr/>
        </p:nvSpPr>
        <p:spPr>
          <a:xfrm>
            <a:off x="8447210" y="2374033"/>
            <a:ext cx="1552246" cy="3933829"/>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62" name="Rectangle 61">
            <a:extLst>
              <a:ext uri="{FF2B5EF4-FFF2-40B4-BE49-F238E27FC236}">
                <a16:creationId xmlns:a16="http://schemas.microsoft.com/office/drawing/2014/main" id="{86B6C834-F4BF-EB4A-97F0-D6F900F8C9CF}"/>
              </a:ext>
            </a:extLst>
          </p:cNvPr>
          <p:cNvSpPr/>
          <p:nvPr/>
        </p:nvSpPr>
        <p:spPr>
          <a:xfrm>
            <a:off x="10088892" y="2374032"/>
            <a:ext cx="1552246" cy="3933829"/>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63" name="Rectangle 62">
            <a:extLst>
              <a:ext uri="{FF2B5EF4-FFF2-40B4-BE49-F238E27FC236}">
                <a16:creationId xmlns:a16="http://schemas.microsoft.com/office/drawing/2014/main" id="{860452C5-6DE6-BE41-917A-7F52B00A737F}"/>
              </a:ext>
            </a:extLst>
          </p:cNvPr>
          <p:cNvSpPr/>
          <p:nvPr/>
        </p:nvSpPr>
        <p:spPr>
          <a:xfrm>
            <a:off x="6805527" y="2382156"/>
            <a:ext cx="1552246" cy="3925706"/>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64" name="Rectangle 63">
            <a:extLst>
              <a:ext uri="{FF2B5EF4-FFF2-40B4-BE49-F238E27FC236}">
                <a16:creationId xmlns:a16="http://schemas.microsoft.com/office/drawing/2014/main" id="{42B40A6B-7A86-EE44-A5DB-6250C0A4FC57}"/>
              </a:ext>
            </a:extLst>
          </p:cNvPr>
          <p:cNvSpPr/>
          <p:nvPr/>
        </p:nvSpPr>
        <p:spPr>
          <a:xfrm>
            <a:off x="5163844" y="2382155"/>
            <a:ext cx="1552246" cy="3925707"/>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65" name="Rectangle 64">
            <a:extLst>
              <a:ext uri="{FF2B5EF4-FFF2-40B4-BE49-F238E27FC236}">
                <a16:creationId xmlns:a16="http://schemas.microsoft.com/office/drawing/2014/main" id="{B3F4B24D-DCAD-7943-B5BA-CA7BA6D87117}"/>
              </a:ext>
            </a:extLst>
          </p:cNvPr>
          <p:cNvSpPr/>
          <p:nvPr/>
        </p:nvSpPr>
        <p:spPr>
          <a:xfrm>
            <a:off x="3522161" y="2383018"/>
            <a:ext cx="1552246" cy="3925707"/>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2" name="Rectangle 1">
            <a:extLst>
              <a:ext uri="{FF2B5EF4-FFF2-40B4-BE49-F238E27FC236}">
                <a16:creationId xmlns:a16="http://schemas.microsoft.com/office/drawing/2014/main" id="{8522E9C7-A0E3-684E-A494-9E9CF22CC749}"/>
              </a:ext>
            </a:extLst>
          </p:cNvPr>
          <p:cNvSpPr/>
          <p:nvPr/>
        </p:nvSpPr>
        <p:spPr>
          <a:xfrm>
            <a:off x="1784259" y="2120774"/>
            <a:ext cx="1583996" cy="261610"/>
          </a:xfrm>
          <a:prstGeom prst="rect">
            <a:avLst/>
          </a:prstGeom>
        </p:spPr>
        <p:txBody>
          <a:bodyPr wrap="square">
            <a:spAutoFit/>
          </a:bodyPr>
          <a:lstStyle/>
          <a:p>
            <a:r>
              <a:rPr lang="en-US" sz="1100" b="1" dirty="0">
                <a:solidFill>
                  <a:schemeClr val="tx1">
                    <a:lumMod val="50000"/>
                    <a:lumOff val="50000"/>
                  </a:schemeClr>
                </a:solidFill>
              </a:rPr>
              <a:t>Before</a:t>
            </a:r>
          </a:p>
        </p:txBody>
      </p:sp>
      <p:sp>
        <p:nvSpPr>
          <p:cNvPr id="21" name="Rectangle 20">
            <a:extLst>
              <a:ext uri="{FF2B5EF4-FFF2-40B4-BE49-F238E27FC236}">
                <a16:creationId xmlns:a16="http://schemas.microsoft.com/office/drawing/2014/main" id="{C82DC3D6-387E-8747-9CDC-DF148B92A62F}"/>
              </a:ext>
            </a:extLst>
          </p:cNvPr>
          <p:cNvSpPr/>
          <p:nvPr/>
        </p:nvSpPr>
        <p:spPr>
          <a:xfrm>
            <a:off x="3457692" y="2112423"/>
            <a:ext cx="1527277" cy="261610"/>
          </a:xfrm>
          <a:prstGeom prst="rect">
            <a:avLst/>
          </a:prstGeom>
        </p:spPr>
        <p:txBody>
          <a:bodyPr wrap="square">
            <a:spAutoFit/>
          </a:bodyPr>
          <a:lstStyle/>
          <a:p>
            <a:r>
              <a:rPr lang="en-US" sz="1100" b="1" dirty="0">
                <a:solidFill>
                  <a:schemeClr val="tx1">
                    <a:lumMod val="50000"/>
                    <a:lumOff val="50000"/>
                  </a:schemeClr>
                </a:solidFill>
              </a:rPr>
              <a:t>Step 1</a:t>
            </a:r>
          </a:p>
        </p:txBody>
      </p:sp>
      <p:sp>
        <p:nvSpPr>
          <p:cNvPr id="22" name="Rectangle 21">
            <a:extLst>
              <a:ext uri="{FF2B5EF4-FFF2-40B4-BE49-F238E27FC236}">
                <a16:creationId xmlns:a16="http://schemas.microsoft.com/office/drawing/2014/main" id="{4A89F1B9-DB83-D640-A630-EAB68124EB3C}"/>
              </a:ext>
            </a:extLst>
          </p:cNvPr>
          <p:cNvSpPr/>
          <p:nvPr/>
        </p:nvSpPr>
        <p:spPr>
          <a:xfrm>
            <a:off x="8357773" y="2112423"/>
            <a:ext cx="1468017" cy="261610"/>
          </a:xfrm>
          <a:prstGeom prst="rect">
            <a:avLst/>
          </a:prstGeom>
        </p:spPr>
        <p:txBody>
          <a:bodyPr wrap="square">
            <a:spAutoFit/>
          </a:bodyPr>
          <a:lstStyle/>
          <a:p>
            <a:r>
              <a:rPr lang="en-US" sz="1100" b="1" dirty="0">
                <a:solidFill>
                  <a:schemeClr val="tx1">
                    <a:lumMod val="50000"/>
                    <a:lumOff val="50000"/>
                  </a:schemeClr>
                </a:solidFill>
              </a:rPr>
              <a:t>After</a:t>
            </a:r>
          </a:p>
        </p:txBody>
      </p:sp>
      <p:sp>
        <p:nvSpPr>
          <p:cNvPr id="23" name="Rectangle 22">
            <a:extLst>
              <a:ext uri="{FF2B5EF4-FFF2-40B4-BE49-F238E27FC236}">
                <a16:creationId xmlns:a16="http://schemas.microsoft.com/office/drawing/2014/main" id="{5FD226F0-BA23-8142-AE40-2B3854247164}"/>
              </a:ext>
            </a:extLst>
          </p:cNvPr>
          <p:cNvSpPr/>
          <p:nvPr/>
        </p:nvSpPr>
        <p:spPr>
          <a:xfrm>
            <a:off x="6716089" y="2127736"/>
            <a:ext cx="1468017" cy="261610"/>
          </a:xfrm>
          <a:prstGeom prst="rect">
            <a:avLst/>
          </a:prstGeom>
        </p:spPr>
        <p:txBody>
          <a:bodyPr wrap="square">
            <a:spAutoFit/>
          </a:bodyPr>
          <a:lstStyle/>
          <a:p>
            <a:r>
              <a:rPr lang="en-US" sz="1100" b="1" dirty="0">
                <a:solidFill>
                  <a:schemeClr val="tx1">
                    <a:lumMod val="50000"/>
                    <a:lumOff val="50000"/>
                  </a:schemeClr>
                </a:solidFill>
              </a:rPr>
              <a:t>Step 3</a:t>
            </a:r>
          </a:p>
        </p:txBody>
      </p:sp>
      <p:sp>
        <p:nvSpPr>
          <p:cNvPr id="24" name="Rectangle 23">
            <a:extLst>
              <a:ext uri="{FF2B5EF4-FFF2-40B4-BE49-F238E27FC236}">
                <a16:creationId xmlns:a16="http://schemas.microsoft.com/office/drawing/2014/main" id="{35282D11-B7B4-E341-ADDA-27BE8A73F77F}"/>
              </a:ext>
            </a:extLst>
          </p:cNvPr>
          <p:cNvSpPr/>
          <p:nvPr/>
        </p:nvSpPr>
        <p:spPr>
          <a:xfrm>
            <a:off x="5074405" y="2112423"/>
            <a:ext cx="1468017" cy="261610"/>
          </a:xfrm>
          <a:prstGeom prst="rect">
            <a:avLst/>
          </a:prstGeom>
        </p:spPr>
        <p:txBody>
          <a:bodyPr wrap="square">
            <a:spAutoFit/>
          </a:bodyPr>
          <a:lstStyle/>
          <a:p>
            <a:r>
              <a:rPr lang="en-US" sz="1100" b="1" dirty="0">
                <a:solidFill>
                  <a:schemeClr val="tx1">
                    <a:lumMod val="50000"/>
                    <a:lumOff val="50000"/>
                  </a:schemeClr>
                </a:solidFill>
              </a:rPr>
              <a:t>Step 2</a:t>
            </a:r>
          </a:p>
        </p:txBody>
      </p:sp>
      <p:sp>
        <p:nvSpPr>
          <p:cNvPr id="25" name="Rectangle 24">
            <a:extLst>
              <a:ext uri="{FF2B5EF4-FFF2-40B4-BE49-F238E27FC236}">
                <a16:creationId xmlns:a16="http://schemas.microsoft.com/office/drawing/2014/main" id="{9722A6F0-FD9F-0C44-9CC5-169F329F411A}"/>
              </a:ext>
            </a:extLst>
          </p:cNvPr>
          <p:cNvSpPr/>
          <p:nvPr/>
        </p:nvSpPr>
        <p:spPr>
          <a:xfrm>
            <a:off x="9989619" y="2123746"/>
            <a:ext cx="1468017" cy="261610"/>
          </a:xfrm>
          <a:prstGeom prst="rect">
            <a:avLst/>
          </a:prstGeom>
        </p:spPr>
        <p:txBody>
          <a:bodyPr wrap="square">
            <a:spAutoFit/>
          </a:bodyPr>
          <a:lstStyle/>
          <a:p>
            <a:r>
              <a:rPr lang="en-US" sz="1100" b="1" dirty="0">
                <a:solidFill>
                  <a:schemeClr val="tx1">
                    <a:lumMod val="50000"/>
                    <a:lumOff val="50000"/>
                  </a:schemeClr>
                </a:solidFill>
              </a:rPr>
              <a:t>Reflection</a:t>
            </a:r>
          </a:p>
        </p:txBody>
      </p:sp>
      <p:sp>
        <p:nvSpPr>
          <p:cNvPr id="27" name="Rectangle 26">
            <a:extLst>
              <a:ext uri="{FF2B5EF4-FFF2-40B4-BE49-F238E27FC236}">
                <a16:creationId xmlns:a16="http://schemas.microsoft.com/office/drawing/2014/main" id="{0EF01CCE-C4EB-474F-82E3-5E7CE3AA967A}"/>
              </a:ext>
            </a:extLst>
          </p:cNvPr>
          <p:cNvSpPr/>
          <p:nvPr/>
        </p:nvSpPr>
        <p:spPr>
          <a:xfrm>
            <a:off x="4399759" y="1449388"/>
            <a:ext cx="2418484" cy="307777"/>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Date</a:t>
            </a:r>
          </a:p>
        </p:txBody>
      </p:sp>
      <p:sp>
        <p:nvSpPr>
          <p:cNvPr id="29" name="Rectangle 28">
            <a:extLst>
              <a:ext uri="{FF2B5EF4-FFF2-40B4-BE49-F238E27FC236}">
                <a16:creationId xmlns:a16="http://schemas.microsoft.com/office/drawing/2014/main" id="{95228667-EA0A-ED4B-958A-FBF8C57229DA}"/>
              </a:ext>
            </a:extLst>
          </p:cNvPr>
          <p:cNvSpPr/>
          <p:nvPr/>
        </p:nvSpPr>
        <p:spPr>
          <a:xfrm>
            <a:off x="1882775" y="1449388"/>
            <a:ext cx="2418484" cy="307777"/>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Situation	</a:t>
            </a:r>
          </a:p>
        </p:txBody>
      </p:sp>
      <p:sp>
        <p:nvSpPr>
          <p:cNvPr id="30" name="Rectangle 29">
            <a:extLst>
              <a:ext uri="{FF2B5EF4-FFF2-40B4-BE49-F238E27FC236}">
                <a16:creationId xmlns:a16="http://schemas.microsoft.com/office/drawing/2014/main" id="{C17D4D8D-C568-474D-A455-D448C49D27A4}"/>
              </a:ext>
            </a:extLst>
          </p:cNvPr>
          <p:cNvSpPr/>
          <p:nvPr/>
        </p:nvSpPr>
        <p:spPr>
          <a:xfrm>
            <a:off x="6916743" y="1443171"/>
            <a:ext cx="2418484" cy="307777"/>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Location</a:t>
            </a:r>
          </a:p>
        </p:txBody>
      </p:sp>
    </p:spTree>
    <p:extLst>
      <p:ext uri="{BB962C8B-B14F-4D97-AF65-F5344CB8AC3E}">
        <p14:creationId xmlns:p14="http://schemas.microsoft.com/office/powerpoint/2010/main" val="2665140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8061521-3067-1D44-AD02-B31377658D75}"/>
              </a:ext>
            </a:extLst>
          </p:cNvPr>
          <p:cNvSpPr txBox="1">
            <a:spLocks/>
          </p:cNvSpPr>
          <p:nvPr/>
        </p:nvSpPr>
        <p:spPr>
          <a:xfrm>
            <a:off x="457198" y="449132"/>
            <a:ext cx="8102600" cy="47654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rgbClr val="37247A"/>
                </a:solidFill>
                <a:latin typeface="Calibri" panose="020F0502020204030204" pitchFamily="34" charset="0"/>
                <a:cs typeface="Calibri" panose="020F0502020204030204" pitchFamily="34" charset="0"/>
              </a:rPr>
              <a:t>Template</a:t>
            </a:r>
            <a:r>
              <a:rPr lang="en-US" sz="3200" dirty="0">
                <a:solidFill>
                  <a:srgbClr val="37247A"/>
                </a:solidFill>
                <a:latin typeface="Calibri" panose="020F0502020204030204" pitchFamily="34" charset="0"/>
                <a:ea typeface="Panton" charset="0"/>
                <a:cs typeface="Calibri" panose="020F0502020204030204" pitchFamily="34" charset="0"/>
              </a:rPr>
              <a:t>: Interview Documentation (3)</a:t>
            </a:r>
          </a:p>
        </p:txBody>
      </p:sp>
      <p:sp>
        <p:nvSpPr>
          <p:cNvPr id="5" name="Textfeld 24">
            <a:extLst>
              <a:ext uri="{FF2B5EF4-FFF2-40B4-BE49-F238E27FC236}">
                <a16:creationId xmlns:a16="http://schemas.microsoft.com/office/drawing/2014/main" id="{35BA7C82-1283-EB42-B70F-B29F2B50DCB0}"/>
              </a:ext>
            </a:extLst>
          </p:cNvPr>
          <p:cNvSpPr txBox="1"/>
          <p:nvPr/>
        </p:nvSpPr>
        <p:spPr>
          <a:xfrm>
            <a:off x="451022" y="1352835"/>
            <a:ext cx="695257" cy="307777"/>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Ideas</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sp>
        <p:nvSpPr>
          <p:cNvPr id="6" name="Textfeld 25">
            <a:extLst>
              <a:ext uri="{FF2B5EF4-FFF2-40B4-BE49-F238E27FC236}">
                <a16:creationId xmlns:a16="http://schemas.microsoft.com/office/drawing/2014/main" id="{34067441-CDF5-F44A-A838-58033B7DA4AC}"/>
              </a:ext>
            </a:extLst>
          </p:cNvPr>
          <p:cNvSpPr txBox="1"/>
          <p:nvPr/>
        </p:nvSpPr>
        <p:spPr>
          <a:xfrm>
            <a:off x="456369" y="3451262"/>
            <a:ext cx="1072186" cy="307777"/>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Conclusion</a:t>
            </a:r>
            <a:endParaRPr lang="en-US" sz="1400" dirty="0">
              <a:solidFill>
                <a:schemeClr val="accent2"/>
              </a:solidFill>
              <a:latin typeface="Calibri" panose="020F0502020204030204" pitchFamily="34" charset="0"/>
              <a:ea typeface="Panton" charset="0"/>
              <a:cs typeface="Calibri" panose="020F0502020204030204" pitchFamily="34" charset="0"/>
            </a:endParaRPr>
          </a:p>
        </p:txBody>
      </p:sp>
      <p:cxnSp>
        <p:nvCxnSpPr>
          <p:cNvPr id="35" name="Straight Connector 34">
            <a:extLst>
              <a:ext uri="{FF2B5EF4-FFF2-40B4-BE49-F238E27FC236}">
                <a16:creationId xmlns:a16="http://schemas.microsoft.com/office/drawing/2014/main" id="{FE136348-ECD3-F84C-B415-5CA35514DF6D}"/>
              </a:ext>
            </a:extLst>
          </p:cNvPr>
          <p:cNvCxnSpPr>
            <a:cxnSpLocks/>
          </p:cNvCxnSpPr>
          <p:nvPr/>
        </p:nvCxnSpPr>
        <p:spPr>
          <a:xfrm flipH="1">
            <a:off x="545302" y="1650437"/>
            <a:ext cx="829" cy="1476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FB598B1-C80F-5345-914B-3298B0EBCC91}"/>
              </a:ext>
            </a:extLst>
          </p:cNvPr>
          <p:cNvCxnSpPr/>
          <p:nvPr/>
        </p:nvCxnSpPr>
        <p:spPr>
          <a:xfrm>
            <a:off x="545302" y="3755672"/>
            <a:ext cx="0" cy="792000"/>
          </a:xfrm>
          <a:prstGeom prst="line">
            <a:avLst/>
          </a:prstGeom>
          <a:ln>
            <a:solidFill>
              <a:srgbClr val="412884"/>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F10E29BD-C5D8-844C-82DD-70BBEF788799}"/>
              </a:ext>
            </a:extLst>
          </p:cNvPr>
          <p:cNvSpPr txBox="1"/>
          <p:nvPr/>
        </p:nvSpPr>
        <p:spPr>
          <a:xfrm rot="16200000">
            <a:off x="211245" y="2085904"/>
            <a:ext cx="504000" cy="180000"/>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5 MIN.</a:t>
            </a:r>
          </a:p>
        </p:txBody>
      </p:sp>
      <p:sp>
        <p:nvSpPr>
          <p:cNvPr id="46" name="TextBox 45">
            <a:extLst>
              <a:ext uri="{FF2B5EF4-FFF2-40B4-BE49-F238E27FC236}">
                <a16:creationId xmlns:a16="http://schemas.microsoft.com/office/drawing/2014/main" id="{003E40FB-1999-3E48-B320-6433F338E0AC}"/>
              </a:ext>
            </a:extLst>
          </p:cNvPr>
          <p:cNvSpPr txBox="1"/>
          <p:nvPr/>
        </p:nvSpPr>
        <p:spPr>
          <a:xfrm rot="16200000">
            <a:off x="224749" y="3995430"/>
            <a:ext cx="467566" cy="184666"/>
          </a:xfrm>
          <a:prstGeom prst="rect">
            <a:avLst/>
          </a:prstGeom>
          <a:noFill/>
        </p:spPr>
        <p:txBody>
          <a:bodyPr wrap="square" rtlCol="0">
            <a:spAutoFit/>
          </a:bodyPr>
          <a:lstStyle>
            <a:defPPr>
              <a:defRPr lang="en-US"/>
            </a:defPPr>
            <a:lvl1pPr>
              <a:spcAft>
                <a:spcPts val="300"/>
              </a:spcAft>
              <a:buClr>
                <a:schemeClr val="accent6">
                  <a:lumMod val="75000"/>
                </a:schemeClr>
              </a:buClr>
              <a:defRPr sz="1400">
                <a:solidFill>
                  <a:schemeClr val="accent2"/>
                </a:solidFill>
                <a:latin typeface="Calibri" panose="020F0502020204030204" pitchFamily="34" charset="0"/>
                <a:ea typeface="Panton SemiBold" charset="0"/>
                <a:cs typeface="Calibri" panose="020F0502020204030204" pitchFamily="34" charset="0"/>
              </a:defRPr>
            </a:lvl1pPr>
          </a:lstStyle>
          <a:p>
            <a:r>
              <a:rPr lang="en-US" sz="600" dirty="0">
                <a:solidFill>
                  <a:srgbClr val="37247A"/>
                </a:solidFill>
              </a:rPr>
              <a:t>5 MIN.</a:t>
            </a:r>
          </a:p>
        </p:txBody>
      </p:sp>
      <p:sp>
        <p:nvSpPr>
          <p:cNvPr id="67" name="Rectangle 66">
            <a:extLst>
              <a:ext uri="{FF2B5EF4-FFF2-40B4-BE49-F238E27FC236}">
                <a16:creationId xmlns:a16="http://schemas.microsoft.com/office/drawing/2014/main" id="{7E2B4EDE-F063-2144-BDE2-0B2DEB5595B3}"/>
              </a:ext>
            </a:extLst>
          </p:cNvPr>
          <p:cNvSpPr/>
          <p:nvPr/>
        </p:nvSpPr>
        <p:spPr>
          <a:xfrm>
            <a:off x="1882775" y="1449388"/>
            <a:ext cx="4825473" cy="1641014"/>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68" name="Rectangle 67">
            <a:extLst>
              <a:ext uri="{FF2B5EF4-FFF2-40B4-BE49-F238E27FC236}">
                <a16:creationId xmlns:a16="http://schemas.microsoft.com/office/drawing/2014/main" id="{2CD12EE4-8506-BD42-8DA4-6C46146A2CB4}"/>
              </a:ext>
            </a:extLst>
          </p:cNvPr>
          <p:cNvSpPr/>
          <p:nvPr/>
        </p:nvSpPr>
        <p:spPr>
          <a:xfrm>
            <a:off x="6797685" y="1449388"/>
            <a:ext cx="4833314" cy="1641013"/>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27" name="Rectangle 26">
            <a:extLst>
              <a:ext uri="{FF2B5EF4-FFF2-40B4-BE49-F238E27FC236}">
                <a16:creationId xmlns:a16="http://schemas.microsoft.com/office/drawing/2014/main" id="{A961F6C5-FA72-8A40-B0DD-BB7D6C160F80}"/>
              </a:ext>
            </a:extLst>
          </p:cNvPr>
          <p:cNvSpPr/>
          <p:nvPr/>
        </p:nvSpPr>
        <p:spPr>
          <a:xfrm>
            <a:off x="1882774" y="3539931"/>
            <a:ext cx="4825473" cy="1007521"/>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answer here…”</a:t>
            </a:r>
          </a:p>
        </p:txBody>
      </p:sp>
      <p:sp>
        <p:nvSpPr>
          <p:cNvPr id="29" name="Textfeld 25">
            <a:extLst>
              <a:ext uri="{FF2B5EF4-FFF2-40B4-BE49-F238E27FC236}">
                <a16:creationId xmlns:a16="http://schemas.microsoft.com/office/drawing/2014/main" id="{78EA8390-D9D6-6E49-9916-03B5C0A048A1}"/>
              </a:ext>
            </a:extLst>
          </p:cNvPr>
          <p:cNvSpPr txBox="1"/>
          <p:nvPr/>
        </p:nvSpPr>
        <p:spPr>
          <a:xfrm>
            <a:off x="463296" y="4881023"/>
            <a:ext cx="1072186" cy="307777"/>
          </a:xfrm>
          <a:prstGeom prst="rect">
            <a:avLst/>
          </a:prstGeom>
          <a:noFill/>
        </p:spPr>
        <p:txBody>
          <a:bodyPr wrap="square" rtlCol="0">
            <a:spAutoFit/>
          </a:bodyPr>
          <a:lstStyle/>
          <a:p>
            <a:pPr>
              <a:spcAft>
                <a:spcPts val="300"/>
              </a:spcAft>
              <a:buClr>
                <a:schemeClr val="accent6">
                  <a:lumMod val="75000"/>
                </a:schemeClr>
              </a:buClr>
            </a:pPr>
            <a:r>
              <a:rPr lang="en-US" sz="1400" dirty="0">
                <a:solidFill>
                  <a:schemeClr val="accent2"/>
                </a:solidFill>
                <a:latin typeface="Calibri" panose="020F0502020204030204" pitchFamily="34" charset="0"/>
                <a:ea typeface="Panton SemiBold" charset="0"/>
                <a:cs typeface="Calibri" panose="020F0502020204030204" pitchFamily="34" charset="0"/>
              </a:rPr>
              <a:t>Comments</a:t>
            </a:r>
          </a:p>
        </p:txBody>
      </p:sp>
      <p:sp>
        <p:nvSpPr>
          <p:cNvPr id="37" name="Rectangle 36">
            <a:extLst>
              <a:ext uri="{FF2B5EF4-FFF2-40B4-BE49-F238E27FC236}">
                <a16:creationId xmlns:a16="http://schemas.microsoft.com/office/drawing/2014/main" id="{952D5BF5-B1A0-2E45-97FB-513204C9C8ED}"/>
              </a:ext>
            </a:extLst>
          </p:cNvPr>
          <p:cNvSpPr/>
          <p:nvPr/>
        </p:nvSpPr>
        <p:spPr>
          <a:xfrm>
            <a:off x="1882775" y="4974848"/>
            <a:ext cx="4825473" cy="1007521"/>
          </a:xfrm>
          <a:prstGeom prst="rect">
            <a:avLst/>
          </a:prstGeom>
          <a:solidFill>
            <a:schemeClr val="bg1"/>
          </a:solidFill>
          <a:ln w="6350">
            <a:solidFill>
              <a:srgbClr val="37247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000" dirty="0">
                <a:solidFill>
                  <a:schemeClr val="tx1">
                    <a:lumMod val="50000"/>
                    <a:lumOff val="50000"/>
                  </a:schemeClr>
                </a:solidFill>
              </a:rPr>
              <a:t>Add your comments here…</a:t>
            </a:r>
          </a:p>
        </p:txBody>
      </p:sp>
      <p:pic>
        <p:nvPicPr>
          <p:cNvPr id="39" name="Picture 38">
            <a:extLst>
              <a:ext uri="{FF2B5EF4-FFF2-40B4-BE49-F238E27FC236}">
                <a16:creationId xmlns:a16="http://schemas.microsoft.com/office/drawing/2014/main" id="{7EA601D6-43F7-C447-8519-EA582BE68E53}"/>
              </a:ext>
            </a:extLst>
          </p:cNvPr>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14412" y="3939607"/>
            <a:ext cx="1578111" cy="1593684"/>
          </a:xfrm>
          <a:prstGeom prst="rect">
            <a:avLst/>
          </a:prstGeom>
        </p:spPr>
      </p:pic>
    </p:spTree>
    <p:extLst>
      <p:ext uri="{BB962C8B-B14F-4D97-AF65-F5344CB8AC3E}">
        <p14:creationId xmlns:p14="http://schemas.microsoft.com/office/powerpoint/2010/main" val="1908117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B54BE-AA1D-9849-A513-D957E87D32D0}"/>
              </a:ext>
            </a:extLst>
          </p:cNvPr>
          <p:cNvSpPr txBox="1">
            <a:spLocks/>
          </p:cNvSpPr>
          <p:nvPr/>
        </p:nvSpPr>
        <p:spPr>
          <a:xfrm>
            <a:off x="457198" y="449132"/>
            <a:ext cx="8102600" cy="47654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rgbClr val="37247A"/>
                </a:solidFill>
                <a:latin typeface="Calibri" panose="020F0502020204030204" pitchFamily="34" charset="0"/>
                <a:cs typeface="Calibri" panose="020F0502020204030204" pitchFamily="34" charset="0"/>
              </a:rPr>
              <a:t>Template</a:t>
            </a:r>
            <a:r>
              <a:rPr lang="en-US" sz="3200" dirty="0">
                <a:solidFill>
                  <a:srgbClr val="37247A"/>
                </a:solidFill>
                <a:latin typeface="Calibri" panose="020F0502020204030204" pitchFamily="34" charset="0"/>
                <a:ea typeface="Panton" charset="0"/>
                <a:cs typeface="Calibri" panose="020F0502020204030204" pitchFamily="34" charset="0"/>
              </a:rPr>
              <a:t>: List of Interview Partner</a:t>
            </a:r>
          </a:p>
        </p:txBody>
      </p:sp>
      <p:graphicFrame>
        <p:nvGraphicFramePr>
          <p:cNvPr id="3" name="Table 2">
            <a:extLst>
              <a:ext uri="{FF2B5EF4-FFF2-40B4-BE49-F238E27FC236}">
                <a16:creationId xmlns:a16="http://schemas.microsoft.com/office/drawing/2014/main" id="{85BBD109-7846-6548-BDC2-3F63B2AFD5A2}"/>
              </a:ext>
            </a:extLst>
          </p:cNvPr>
          <p:cNvGraphicFramePr>
            <a:graphicFrameLocks noGrp="1"/>
          </p:cNvGraphicFramePr>
          <p:nvPr>
            <p:extLst>
              <p:ext uri="{D42A27DB-BD31-4B8C-83A1-F6EECF244321}">
                <p14:modId xmlns:p14="http://schemas.microsoft.com/office/powerpoint/2010/main" val="789346019"/>
              </p:ext>
            </p:extLst>
          </p:nvPr>
        </p:nvGraphicFramePr>
        <p:xfrm>
          <a:off x="550863" y="1304248"/>
          <a:ext cx="11090275" cy="4800303"/>
        </p:xfrm>
        <a:graphic>
          <a:graphicData uri="http://schemas.openxmlformats.org/drawingml/2006/table">
            <a:tbl>
              <a:tblPr firstRow="1" bandRow="1">
                <a:tableStyleId>{5C22544A-7EE6-4342-B048-85BDC9FD1C3A}</a:tableStyleId>
              </a:tblPr>
              <a:tblGrid>
                <a:gridCol w="433387">
                  <a:extLst>
                    <a:ext uri="{9D8B030D-6E8A-4147-A177-3AD203B41FA5}">
                      <a16:colId xmlns:a16="http://schemas.microsoft.com/office/drawing/2014/main" val="3802015309"/>
                    </a:ext>
                  </a:extLst>
                </a:gridCol>
                <a:gridCol w="2993884">
                  <a:extLst>
                    <a:ext uri="{9D8B030D-6E8A-4147-A177-3AD203B41FA5}">
                      <a16:colId xmlns:a16="http://schemas.microsoft.com/office/drawing/2014/main" val="2910965722"/>
                    </a:ext>
                  </a:extLst>
                </a:gridCol>
                <a:gridCol w="1724166">
                  <a:extLst>
                    <a:ext uri="{9D8B030D-6E8A-4147-A177-3AD203B41FA5}">
                      <a16:colId xmlns:a16="http://schemas.microsoft.com/office/drawing/2014/main" val="3266821382"/>
                    </a:ext>
                  </a:extLst>
                </a:gridCol>
                <a:gridCol w="1536700">
                  <a:extLst>
                    <a:ext uri="{9D8B030D-6E8A-4147-A177-3AD203B41FA5}">
                      <a16:colId xmlns:a16="http://schemas.microsoft.com/office/drawing/2014/main" val="3749007072"/>
                    </a:ext>
                  </a:extLst>
                </a:gridCol>
                <a:gridCol w="1460500">
                  <a:extLst>
                    <a:ext uri="{9D8B030D-6E8A-4147-A177-3AD203B41FA5}">
                      <a16:colId xmlns:a16="http://schemas.microsoft.com/office/drawing/2014/main" val="4114364375"/>
                    </a:ext>
                  </a:extLst>
                </a:gridCol>
                <a:gridCol w="1485900">
                  <a:extLst>
                    <a:ext uri="{9D8B030D-6E8A-4147-A177-3AD203B41FA5}">
                      <a16:colId xmlns:a16="http://schemas.microsoft.com/office/drawing/2014/main" val="84563178"/>
                    </a:ext>
                  </a:extLst>
                </a:gridCol>
                <a:gridCol w="1455738">
                  <a:extLst>
                    <a:ext uri="{9D8B030D-6E8A-4147-A177-3AD203B41FA5}">
                      <a16:colId xmlns:a16="http://schemas.microsoft.com/office/drawing/2014/main" val="1313727589"/>
                    </a:ext>
                  </a:extLst>
                </a:gridCol>
              </a:tblGrid>
              <a:tr h="432447">
                <a:tc>
                  <a:txBody>
                    <a:bodyPr/>
                    <a:lstStyle/>
                    <a:p>
                      <a:pPr algn="ctr"/>
                      <a:r>
                        <a:rPr lang="en-US" sz="1200" b="0" kern="1200" dirty="0">
                          <a:solidFill>
                            <a:srgbClr val="EA7D3C"/>
                          </a:solidFill>
                          <a:latin typeface="+mn-lt"/>
                          <a:ea typeface="+mn-ea"/>
                          <a:cs typeface="+mn-cs"/>
                        </a:rPr>
                        <a:t>No.</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rgbClr val="EA7D3C"/>
                          </a:solidFill>
                        </a:rPr>
                        <a:t>Name, Company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rgbClr val="EA7D3C"/>
                          </a:solidFill>
                        </a:rPr>
                        <a:t>Role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rgbClr val="EA7D3C"/>
                          </a:solidFill>
                        </a:rPr>
                        <a:t>Interviewer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rgbClr val="EA7D3C"/>
                          </a:solidFill>
                        </a:rPr>
                        <a:t>Requested?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rgbClr val="EA7D3C"/>
                          </a:solidFill>
                        </a:rPr>
                        <a:t>Scheduled?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rgbClr val="EA7D3C"/>
                          </a:solidFill>
                        </a:rPr>
                        <a:t>Documented?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0985171"/>
                  </a:ext>
                </a:extLst>
              </a:tr>
              <a:tr h="432447">
                <a:tc>
                  <a:txBody>
                    <a:bodyPr/>
                    <a:lstStyle/>
                    <a:p>
                      <a:pPr algn="ctr"/>
                      <a:r>
                        <a:rPr lang="en-US" sz="1100" b="0" dirty="0">
                          <a:solidFill>
                            <a:schemeClr val="tx1">
                              <a:lumMod val="50000"/>
                              <a:lumOff val="50000"/>
                            </a:schemeClr>
                          </a:solidFill>
                        </a:rPr>
                        <a:t>1</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865890978"/>
                  </a:ext>
                </a:extLst>
              </a:tr>
              <a:tr h="432447">
                <a:tc>
                  <a:txBody>
                    <a:bodyPr/>
                    <a:lstStyle/>
                    <a:p>
                      <a:pPr algn="ctr"/>
                      <a:r>
                        <a:rPr lang="en-US" sz="1100" b="0" dirty="0">
                          <a:solidFill>
                            <a:schemeClr val="tx1">
                              <a:lumMod val="50000"/>
                              <a:lumOff val="50000"/>
                            </a:schemeClr>
                          </a:solidFill>
                        </a:rPr>
                        <a:t>2</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842444875"/>
                  </a:ext>
                </a:extLst>
              </a:tr>
              <a:tr h="432447">
                <a:tc>
                  <a:txBody>
                    <a:bodyPr/>
                    <a:lstStyle/>
                    <a:p>
                      <a:pPr algn="ctr"/>
                      <a:r>
                        <a:rPr lang="en-US" sz="1100" b="0" dirty="0">
                          <a:solidFill>
                            <a:schemeClr val="tx1">
                              <a:lumMod val="50000"/>
                              <a:lumOff val="50000"/>
                            </a:schemeClr>
                          </a:solidFill>
                        </a:rPr>
                        <a:t>3</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83497450"/>
                  </a:ext>
                </a:extLst>
              </a:tr>
              <a:tr h="432447">
                <a:tc>
                  <a:txBody>
                    <a:bodyPr/>
                    <a:lstStyle/>
                    <a:p>
                      <a:pPr algn="ctr"/>
                      <a:r>
                        <a:rPr lang="en-US" sz="1100" b="0" dirty="0">
                          <a:solidFill>
                            <a:schemeClr val="tx1">
                              <a:lumMod val="50000"/>
                              <a:lumOff val="50000"/>
                            </a:schemeClr>
                          </a:solidFill>
                        </a:rPr>
                        <a:t>4</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198611675"/>
                  </a:ext>
                </a:extLst>
              </a:tr>
              <a:tr h="463985">
                <a:tc>
                  <a:txBody>
                    <a:bodyPr/>
                    <a:lstStyle/>
                    <a:p>
                      <a:pPr algn="ctr"/>
                      <a:r>
                        <a:rPr lang="en-US" sz="1100" b="0" dirty="0">
                          <a:solidFill>
                            <a:schemeClr val="tx1">
                              <a:lumMod val="50000"/>
                              <a:lumOff val="50000"/>
                            </a:schemeClr>
                          </a:solidFill>
                        </a:rPr>
                        <a:t>5</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02687147"/>
                  </a:ext>
                </a:extLst>
              </a:tr>
              <a:tr h="444295">
                <a:tc>
                  <a:txBody>
                    <a:bodyPr/>
                    <a:lstStyle/>
                    <a:p>
                      <a:pPr algn="ctr"/>
                      <a:r>
                        <a:rPr lang="en-US" sz="1100" b="0" dirty="0">
                          <a:solidFill>
                            <a:schemeClr val="tx1">
                              <a:lumMod val="50000"/>
                              <a:lumOff val="50000"/>
                            </a:schemeClr>
                          </a:solidFill>
                        </a:rPr>
                        <a:t>6</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75534006"/>
                  </a:ext>
                </a:extLst>
              </a:tr>
              <a:tr h="432447">
                <a:tc>
                  <a:txBody>
                    <a:bodyPr/>
                    <a:lstStyle/>
                    <a:p>
                      <a:pPr algn="ctr"/>
                      <a:r>
                        <a:rPr lang="en-US" sz="1100" b="0" dirty="0">
                          <a:solidFill>
                            <a:schemeClr val="tx1">
                              <a:lumMod val="50000"/>
                              <a:lumOff val="50000"/>
                            </a:schemeClr>
                          </a:solidFill>
                        </a:rPr>
                        <a:t>7</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26595602"/>
                  </a:ext>
                </a:extLst>
              </a:tr>
              <a:tr h="432447">
                <a:tc>
                  <a:txBody>
                    <a:bodyPr/>
                    <a:lstStyle/>
                    <a:p>
                      <a:pPr algn="ctr"/>
                      <a:r>
                        <a:rPr lang="en-US" sz="1100" b="0" dirty="0">
                          <a:solidFill>
                            <a:schemeClr val="tx1">
                              <a:lumMod val="50000"/>
                              <a:lumOff val="50000"/>
                            </a:schemeClr>
                          </a:solidFill>
                        </a:rPr>
                        <a:t>8</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08511707"/>
                  </a:ext>
                </a:extLst>
              </a:tr>
              <a:tr h="432447">
                <a:tc>
                  <a:txBody>
                    <a:bodyPr/>
                    <a:lstStyle/>
                    <a:p>
                      <a:pPr algn="ctr"/>
                      <a:r>
                        <a:rPr lang="en-US" sz="1100" b="0" dirty="0">
                          <a:solidFill>
                            <a:schemeClr val="tx1">
                              <a:lumMod val="50000"/>
                              <a:lumOff val="50000"/>
                            </a:schemeClr>
                          </a:solidFill>
                        </a:rPr>
                        <a:t>9</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443891057"/>
                  </a:ext>
                </a:extLst>
              </a:tr>
              <a:tr h="432447">
                <a:tc>
                  <a:txBody>
                    <a:bodyPr/>
                    <a:lstStyle/>
                    <a:p>
                      <a:pPr algn="ctr"/>
                      <a:r>
                        <a:rPr lang="en-US" sz="1100" b="0" dirty="0">
                          <a:solidFill>
                            <a:schemeClr val="tx1">
                              <a:lumMod val="50000"/>
                              <a:lumOff val="50000"/>
                            </a:schemeClr>
                          </a:solidFill>
                        </a:rPr>
                        <a:t>10</a:t>
                      </a:r>
                    </a:p>
                  </a:txBody>
                  <a:tcPr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100" b="0" dirty="0">
                        <a:solidFill>
                          <a:schemeClr val="tx1">
                            <a:lumMod val="50000"/>
                            <a:lumOff val="50000"/>
                          </a:schemeClr>
                        </a:solidFill>
                      </a:endParaRPr>
                    </a:p>
                  </a:txBody>
                  <a:tcPr anchor="ctr">
                    <a:lnL w="762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11074165"/>
                  </a:ext>
                </a:extLst>
              </a:tr>
            </a:tbl>
          </a:graphicData>
        </a:graphic>
      </p:graphicFrame>
      <p:sp>
        <p:nvSpPr>
          <p:cNvPr id="4" name="Rectangle 3">
            <a:extLst>
              <a:ext uri="{FF2B5EF4-FFF2-40B4-BE49-F238E27FC236}">
                <a16:creationId xmlns:a16="http://schemas.microsoft.com/office/drawing/2014/main" id="{E5613B00-EE6E-8D40-9E72-9EB92AB88774}"/>
              </a:ext>
            </a:extLst>
          </p:cNvPr>
          <p:cNvSpPr/>
          <p:nvPr/>
        </p:nvSpPr>
        <p:spPr>
          <a:xfrm>
            <a:off x="4377665" y="-261610"/>
            <a:ext cx="3436670" cy="261610"/>
          </a:xfrm>
          <a:prstGeom prst="rect">
            <a:avLst/>
          </a:prstGeom>
        </p:spPr>
        <p:txBody>
          <a:bodyPr wrap="square">
            <a:spAutoFit/>
          </a:bodyPr>
          <a:lstStyle/>
          <a:p>
            <a:r>
              <a:rPr lang="en-GB" sz="1100" i="1" dirty="0">
                <a:solidFill>
                  <a:srgbClr val="FF0000"/>
                </a:solidFill>
                <a:latin typeface="Calibri" panose="020F0502020204030204" pitchFamily="34" charset="0"/>
                <a:cs typeface="Calibri" panose="020F0502020204030204" pitchFamily="34" charset="0"/>
              </a:rPr>
              <a:t>List your interview partner here and track your progress... </a:t>
            </a:r>
            <a:endParaRPr lang="en-US" sz="1100" dirty="0">
              <a:solidFill>
                <a:srgbClr val="FF0000"/>
              </a:solidFill>
            </a:endParaRPr>
          </a:p>
        </p:txBody>
      </p:sp>
    </p:spTree>
    <p:extLst>
      <p:ext uri="{BB962C8B-B14F-4D97-AF65-F5344CB8AC3E}">
        <p14:creationId xmlns:p14="http://schemas.microsoft.com/office/powerpoint/2010/main" val="1141967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425</TotalTime>
  <Words>850</Words>
  <Application>Microsoft Macintosh PowerPoint</Application>
  <PresentationFormat>Widescreen</PresentationFormat>
  <Paragraphs>149</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.AppleSystemUIFont</vt:lpstr>
      <vt:lpstr>Arial</vt:lpstr>
      <vt:lpstr>Calibri</vt:lpstr>
      <vt:lpstr>System Font Regular</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Design  Dr. Bernhard Doll | doll@orangehills.de</dc:title>
  <dc:creator>Bernhard Doll</dc:creator>
  <cp:lastModifiedBy>Sabine Schön</cp:lastModifiedBy>
  <cp:revision>349</cp:revision>
  <cp:lastPrinted>2019-07-01T13:19:16Z</cp:lastPrinted>
  <dcterms:created xsi:type="dcterms:W3CDTF">2016-10-20T15:24:16Z</dcterms:created>
  <dcterms:modified xsi:type="dcterms:W3CDTF">2019-07-09T07:54:53Z</dcterms:modified>
</cp:coreProperties>
</file>