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7D3C"/>
    <a:srgbClr val="430098"/>
    <a:srgbClr val="CCCCCC"/>
    <a:srgbClr val="37247A"/>
    <a:srgbClr val="4A4A49"/>
    <a:srgbClr val="ECE9F2"/>
    <a:srgbClr val="412884"/>
    <a:srgbClr val="59358C"/>
    <a:srgbClr val="877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94"/>
    <p:restoredTop sz="94918"/>
  </p:normalViewPr>
  <p:slideViewPr>
    <p:cSldViewPr snapToGrid="0" snapToObjects="1" showGuides="1">
      <p:cViewPr>
        <p:scale>
          <a:sx n="200" d="100"/>
          <a:sy n="200" d="100"/>
        </p:scale>
        <p:origin x="13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891ED-56D5-9641-A355-C4FF23DFE298}" type="datetimeFigureOut">
              <a:rPr lang="en-US" smtClean="0"/>
              <a:t>3/2/22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1A8CF-9AA6-FB45-BF98-01A47B5888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1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1A8CF-9AA6-FB45-BF98-01A47B5888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51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1"/>
          <a:stretch/>
        </p:blipFill>
        <p:spPr>
          <a:xfrm>
            <a:off x="2" y="-1709"/>
            <a:ext cx="5250351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49B085-3AE3-B649-985D-9C4593E90DEC}"/>
              </a:ext>
            </a:extLst>
          </p:cNvPr>
          <p:cNvSpPr/>
          <p:nvPr userDrawn="1"/>
        </p:nvSpPr>
        <p:spPr>
          <a:xfrm>
            <a:off x="470549" y="6500258"/>
            <a:ext cx="2191626" cy="216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Orange Hills GmbH,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www.orangehills.de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333" userDrawn="1">
          <p15:clr>
            <a:srgbClr val="FBAE40"/>
          </p15:clr>
        </p15:guide>
        <p15:guide id="3" pos="347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24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061521-3067-1D44-AD02-B31377658D75}"/>
              </a:ext>
            </a:extLst>
          </p:cNvPr>
          <p:cNvSpPr txBox="1">
            <a:spLocks/>
          </p:cNvSpPr>
          <p:nvPr/>
        </p:nvSpPr>
        <p:spPr>
          <a:xfrm>
            <a:off x="457198" y="449132"/>
            <a:ext cx="8102600" cy="47654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3724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  <a:r>
              <a:rPr lang="en-US" sz="3200" dirty="0">
                <a:solidFill>
                  <a:srgbClr val="37247A"/>
                </a:solidFill>
                <a:latin typeface="Calibri" panose="020F0502020204030204" pitchFamily="34" charset="0"/>
                <a:ea typeface="Panton" charset="0"/>
                <a:cs typeface="Calibri" panose="020F0502020204030204" pitchFamily="34" charset="0"/>
              </a:rPr>
              <a:t>: Competitor Sheet</a:t>
            </a:r>
          </a:p>
        </p:txBody>
      </p:sp>
      <p:sp>
        <p:nvSpPr>
          <p:cNvPr id="7" name="Textfeld 11">
            <a:extLst>
              <a:ext uri="{FF2B5EF4-FFF2-40B4-BE49-F238E27FC236}">
                <a16:creationId xmlns:a16="http://schemas.microsoft.com/office/drawing/2014/main" id="{74F1886A-B544-DD43-9DC1-90F46EC1845D}"/>
              </a:ext>
            </a:extLst>
          </p:cNvPr>
          <p:cNvSpPr txBox="1"/>
          <p:nvPr/>
        </p:nvSpPr>
        <p:spPr>
          <a:xfrm>
            <a:off x="445467" y="2508987"/>
            <a:ext cx="1064475" cy="561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 SemiBold Italic" charset="0"/>
                <a:cs typeface="Calibri" panose="020F0502020204030204" pitchFamily="34" charset="0"/>
              </a:rPr>
              <a:t>Business</a:t>
            </a:r>
          </a:p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" charset="0"/>
                <a:cs typeface="Calibri" panose="020F0502020204030204" pitchFamily="34" charset="0"/>
              </a:rPr>
              <a:t>Model</a:t>
            </a:r>
          </a:p>
        </p:txBody>
      </p:sp>
      <p:sp>
        <p:nvSpPr>
          <p:cNvPr id="8" name="Textfeld 15">
            <a:extLst>
              <a:ext uri="{FF2B5EF4-FFF2-40B4-BE49-F238E27FC236}">
                <a16:creationId xmlns:a16="http://schemas.microsoft.com/office/drawing/2014/main" id="{8AA6ED49-3B26-EB4C-AC45-1E2593453244}"/>
              </a:ext>
            </a:extLst>
          </p:cNvPr>
          <p:cNvSpPr txBox="1"/>
          <p:nvPr/>
        </p:nvSpPr>
        <p:spPr>
          <a:xfrm>
            <a:off x="451020" y="4621460"/>
            <a:ext cx="101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 SemiBold Italic" charset="0"/>
                <a:cs typeface="Calibri" panose="020F0502020204030204" pitchFamily="34" charset="0"/>
              </a:rPr>
              <a:t>Customer Perception</a:t>
            </a:r>
            <a:endParaRPr lang="en-US" sz="1400" dirty="0">
              <a:solidFill>
                <a:schemeClr val="accent2"/>
              </a:solidFill>
              <a:latin typeface="Calibri" panose="020F0502020204030204" pitchFamily="34" charset="0"/>
              <a:ea typeface="Panton" charset="0"/>
              <a:cs typeface="Calibri" panose="020F0502020204030204" pitchFamily="34" charset="0"/>
            </a:endParaRPr>
          </a:p>
        </p:txBody>
      </p:sp>
      <p:sp>
        <p:nvSpPr>
          <p:cNvPr id="10" name="Textfeld 54">
            <a:extLst>
              <a:ext uri="{FF2B5EF4-FFF2-40B4-BE49-F238E27FC236}">
                <a16:creationId xmlns:a16="http://schemas.microsoft.com/office/drawing/2014/main" id="{1D39CFF1-1BF1-0E4B-A5BE-746C5859D72E}"/>
              </a:ext>
            </a:extLst>
          </p:cNvPr>
          <p:cNvSpPr txBox="1"/>
          <p:nvPr/>
        </p:nvSpPr>
        <p:spPr>
          <a:xfrm>
            <a:off x="451020" y="1381974"/>
            <a:ext cx="1162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 SemiBold Italic" charset="0"/>
                <a:cs typeface="Calibri" panose="020F0502020204030204" pitchFamily="34" charset="0"/>
              </a:rPr>
              <a:t>About</a:t>
            </a:r>
            <a:endParaRPr lang="en-US" sz="1400" dirty="0">
              <a:solidFill>
                <a:schemeClr val="accent2"/>
              </a:solidFill>
              <a:latin typeface="Calibri" panose="020F0502020204030204" pitchFamily="34" charset="0"/>
              <a:ea typeface="Panton" charset="0"/>
              <a:cs typeface="Calibri" panose="020F050202020403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B4F3250-42A1-C94B-A401-8384BA1C724A}"/>
              </a:ext>
            </a:extLst>
          </p:cNvPr>
          <p:cNvCxnSpPr/>
          <p:nvPr/>
        </p:nvCxnSpPr>
        <p:spPr>
          <a:xfrm>
            <a:off x="548075" y="1695041"/>
            <a:ext cx="0" cy="612000"/>
          </a:xfrm>
          <a:prstGeom prst="line">
            <a:avLst/>
          </a:prstGeom>
          <a:ln>
            <a:solidFill>
              <a:srgbClr val="41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76F6D88-8F5A-DF40-AE9B-EB37A411A563}"/>
              </a:ext>
            </a:extLst>
          </p:cNvPr>
          <p:cNvCxnSpPr/>
          <p:nvPr/>
        </p:nvCxnSpPr>
        <p:spPr>
          <a:xfrm>
            <a:off x="548075" y="3073576"/>
            <a:ext cx="0" cy="1188000"/>
          </a:xfrm>
          <a:prstGeom prst="line">
            <a:avLst/>
          </a:prstGeom>
          <a:ln>
            <a:solidFill>
              <a:srgbClr val="41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C4B9B62-E7E9-5347-A917-37810772E932}"/>
              </a:ext>
            </a:extLst>
          </p:cNvPr>
          <p:cNvCxnSpPr/>
          <p:nvPr/>
        </p:nvCxnSpPr>
        <p:spPr>
          <a:xfrm>
            <a:off x="548075" y="5196603"/>
            <a:ext cx="0" cy="1116000"/>
          </a:xfrm>
          <a:prstGeom prst="line">
            <a:avLst/>
          </a:prstGeom>
          <a:ln>
            <a:solidFill>
              <a:srgbClr val="41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33FF01D-9E8A-294B-A546-A2BDAE8A2F36}"/>
              </a:ext>
            </a:extLst>
          </p:cNvPr>
          <p:cNvSpPr/>
          <p:nvPr/>
        </p:nvSpPr>
        <p:spPr>
          <a:xfrm>
            <a:off x="1882776" y="2607606"/>
            <a:ext cx="2418478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“Add description here…”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90C0F59-51EF-F647-8283-6539086B48BD}"/>
              </a:ext>
            </a:extLst>
          </p:cNvPr>
          <p:cNvSpPr/>
          <p:nvPr/>
        </p:nvSpPr>
        <p:spPr>
          <a:xfrm>
            <a:off x="4399759" y="1449388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Services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4339E3-A27E-BD42-AECE-0BCB0AD21B5D}"/>
              </a:ext>
            </a:extLst>
          </p:cNvPr>
          <p:cNvSpPr/>
          <p:nvPr/>
        </p:nvSpPr>
        <p:spPr>
          <a:xfrm>
            <a:off x="1882775" y="1449388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Company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3B8A7FA-768F-0743-A294-01BA035419D5}"/>
              </a:ext>
            </a:extLst>
          </p:cNvPr>
          <p:cNvSpPr/>
          <p:nvPr/>
        </p:nvSpPr>
        <p:spPr>
          <a:xfrm>
            <a:off x="1887683" y="1865152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Product(s)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9C0B0EC-9FF6-4B4F-95EA-E6D336F37527}"/>
              </a:ext>
            </a:extLst>
          </p:cNvPr>
          <p:cNvSpPr/>
          <p:nvPr/>
        </p:nvSpPr>
        <p:spPr>
          <a:xfrm>
            <a:off x="4399759" y="1865153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Others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0279B79-AC6E-5744-A01E-10CE8208E21A}"/>
              </a:ext>
            </a:extLst>
          </p:cNvPr>
          <p:cNvSpPr/>
          <p:nvPr/>
        </p:nvSpPr>
        <p:spPr>
          <a:xfrm>
            <a:off x="1881205" y="4667711"/>
            <a:ext cx="2418476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”Add examples here…”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5F75F96-B849-EF4C-9D18-54F814A9B4CD}"/>
              </a:ext>
            </a:extLst>
          </p:cNvPr>
          <p:cNvSpPr/>
          <p:nvPr/>
        </p:nvSpPr>
        <p:spPr>
          <a:xfrm>
            <a:off x="6901259" y="4664955"/>
            <a:ext cx="2418476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”Add examples here…”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01E9D8F-B5D3-5A4B-B040-AEF754061C5E}"/>
              </a:ext>
            </a:extLst>
          </p:cNvPr>
          <p:cNvSpPr/>
          <p:nvPr/>
        </p:nvSpPr>
        <p:spPr>
          <a:xfrm>
            <a:off x="4021396" y="-254918"/>
            <a:ext cx="43720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core competitors and document your findings in a visual way.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2" name="Rectangle 1">
            <a:extLst>
              <a:ext uri="{FF2B5EF4-FFF2-40B4-BE49-F238E27FC236}">
                <a16:creationId xmlns:a16="http://schemas.microsoft.com/office/drawing/2014/main" id="{E1F864D3-D926-154F-AD24-A3547DF7F06C}"/>
              </a:ext>
            </a:extLst>
          </p:cNvPr>
          <p:cNvSpPr/>
          <p:nvPr/>
        </p:nvSpPr>
        <p:spPr>
          <a:xfrm>
            <a:off x="4392803" y="2599951"/>
            <a:ext cx="2418478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“Add description here…”</a:t>
            </a:r>
          </a:p>
        </p:txBody>
      </p:sp>
      <p:sp>
        <p:nvSpPr>
          <p:cNvPr id="23" name="Rectangle 1">
            <a:extLst>
              <a:ext uri="{FF2B5EF4-FFF2-40B4-BE49-F238E27FC236}">
                <a16:creationId xmlns:a16="http://schemas.microsoft.com/office/drawing/2014/main" id="{D0056A9C-5781-EB4D-83C9-145114886FFD}"/>
              </a:ext>
            </a:extLst>
          </p:cNvPr>
          <p:cNvSpPr/>
          <p:nvPr/>
        </p:nvSpPr>
        <p:spPr>
          <a:xfrm>
            <a:off x="6901259" y="2599951"/>
            <a:ext cx="2418478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“Add description here…”</a:t>
            </a: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AE20B834-3E13-B248-AD97-4BDA3AC36EEE}"/>
              </a:ext>
            </a:extLst>
          </p:cNvPr>
          <p:cNvSpPr/>
          <p:nvPr/>
        </p:nvSpPr>
        <p:spPr>
          <a:xfrm>
            <a:off x="9411286" y="2592296"/>
            <a:ext cx="2418478" cy="164101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“Add description here…”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621D4DE8-F74D-4540-AA09-B6728E4EE4BA}"/>
              </a:ext>
            </a:extLst>
          </p:cNvPr>
          <p:cNvSpPr/>
          <p:nvPr/>
        </p:nvSpPr>
        <p:spPr>
          <a:xfrm>
            <a:off x="4391231" y="4664955"/>
            <a:ext cx="2418478" cy="164101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</p:txBody>
      </p:sp>
      <p:sp>
        <p:nvSpPr>
          <p:cNvPr id="28" name="Rectangle 1">
            <a:extLst>
              <a:ext uri="{FF2B5EF4-FFF2-40B4-BE49-F238E27FC236}">
                <a16:creationId xmlns:a16="http://schemas.microsoft.com/office/drawing/2014/main" id="{B11DE516-E49D-2443-A7FD-97EF776B1B12}"/>
              </a:ext>
            </a:extLst>
          </p:cNvPr>
          <p:cNvSpPr/>
          <p:nvPr/>
        </p:nvSpPr>
        <p:spPr>
          <a:xfrm>
            <a:off x="9411285" y="4664909"/>
            <a:ext cx="2418478" cy="164101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B3B7FF8F-0578-744A-BA1E-CB17604C91EF}"/>
              </a:ext>
            </a:extLst>
          </p:cNvPr>
          <p:cNvSpPr/>
          <p:nvPr/>
        </p:nvSpPr>
        <p:spPr>
          <a:xfrm>
            <a:off x="1829978" y="2330410"/>
            <a:ext cx="238463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Target group(s) &amp; job(s) to get done</a:t>
            </a:r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5483795B-31ED-B549-AFE7-531BF67E4140}"/>
              </a:ext>
            </a:extLst>
          </p:cNvPr>
          <p:cNvSpPr/>
          <p:nvPr/>
        </p:nvSpPr>
        <p:spPr>
          <a:xfrm>
            <a:off x="4306167" y="2322892"/>
            <a:ext cx="20901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Brand, message &amp; channels</a:t>
            </a: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D6A26EA8-3A5C-BC4E-89A5-2EC127AE5C19}"/>
              </a:ext>
            </a:extLst>
          </p:cNvPr>
          <p:cNvSpPr/>
          <p:nvPr/>
        </p:nvSpPr>
        <p:spPr>
          <a:xfrm>
            <a:off x="9321602" y="2321582"/>
            <a:ext cx="20901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Unfair advantage</a:t>
            </a:r>
          </a:p>
        </p:txBody>
      </p:sp>
      <p:sp>
        <p:nvSpPr>
          <p:cNvPr id="35" name="Rectangle 23">
            <a:extLst>
              <a:ext uri="{FF2B5EF4-FFF2-40B4-BE49-F238E27FC236}">
                <a16:creationId xmlns:a16="http://schemas.microsoft.com/office/drawing/2014/main" id="{388D9DE0-2552-4D4F-AD83-B771F619A940}"/>
              </a:ext>
            </a:extLst>
          </p:cNvPr>
          <p:cNvSpPr/>
          <p:nvPr/>
        </p:nvSpPr>
        <p:spPr>
          <a:xfrm>
            <a:off x="6833979" y="2330726"/>
            <a:ext cx="14680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Offering &amp; core value</a:t>
            </a:r>
          </a:p>
        </p:txBody>
      </p:sp>
      <p:sp>
        <p:nvSpPr>
          <p:cNvPr id="36" name="Rectangle 1">
            <a:extLst>
              <a:ext uri="{FF2B5EF4-FFF2-40B4-BE49-F238E27FC236}">
                <a16:creationId xmlns:a16="http://schemas.microsoft.com/office/drawing/2014/main" id="{F1564D4B-145B-5D46-8C00-C9ADFC46A0F0}"/>
              </a:ext>
            </a:extLst>
          </p:cNvPr>
          <p:cNvSpPr/>
          <p:nvPr/>
        </p:nvSpPr>
        <p:spPr>
          <a:xfrm rot="1254739">
            <a:off x="8835806" y="369812"/>
            <a:ext cx="1385082" cy="1358485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</p:txBody>
      </p:sp>
      <p:sp>
        <p:nvSpPr>
          <p:cNvPr id="41" name="Rectangle 1">
            <a:extLst>
              <a:ext uri="{FF2B5EF4-FFF2-40B4-BE49-F238E27FC236}">
                <a16:creationId xmlns:a16="http://schemas.microsoft.com/office/drawing/2014/main" id="{3F3FA5F7-C1D2-9245-AFB4-05E8CE254532}"/>
              </a:ext>
            </a:extLst>
          </p:cNvPr>
          <p:cNvSpPr/>
          <p:nvPr/>
        </p:nvSpPr>
        <p:spPr>
          <a:xfrm rot="20680636">
            <a:off x="8248839" y="675697"/>
            <a:ext cx="1385082" cy="135848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</p:txBody>
      </p:sp>
      <p:cxnSp>
        <p:nvCxnSpPr>
          <p:cNvPr id="9" name="Gewinkelte Verbindung 8">
            <a:extLst>
              <a:ext uri="{FF2B5EF4-FFF2-40B4-BE49-F238E27FC236}">
                <a16:creationId xmlns:a16="http://schemas.microsoft.com/office/drawing/2014/main" id="{6D998229-9629-8049-BA27-701D005CC4C7}"/>
              </a:ext>
            </a:extLst>
          </p:cNvPr>
          <p:cNvCxnSpPr>
            <a:cxnSpLocks/>
            <a:stCxn id="35" idx="0"/>
            <a:endCxn id="41" idx="1"/>
          </p:cNvCxnSpPr>
          <p:nvPr/>
        </p:nvCxnSpPr>
        <p:spPr>
          <a:xfrm rot="5400000" flipH="1" flipV="1">
            <a:off x="7524333" y="1581603"/>
            <a:ext cx="792778" cy="705469"/>
          </a:xfrm>
          <a:prstGeom prst="bentConnector2">
            <a:avLst/>
          </a:prstGeom>
          <a:ln>
            <a:solidFill>
              <a:srgbClr val="EA7D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56">
            <a:extLst>
              <a:ext uri="{FF2B5EF4-FFF2-40B4-BE49-F238E27FC236}">
                <a16:creationId xmlns:a16="http://schemas.microsoft.com/office/drawing/2014/main" id="{E1926519-B2D5-4049-8ECA-2E3B8233DDD8}"/>
              </a:ext>
            </a:extLst>
          </p:cNvPr>
          <p:cNvSpPr txBox="1"/>
          <p:nvPr/>
        </p:nvSpPr>
        <p:spPr>
          <a:xfrm>
            <a:off x="10733594" y="947281"/>
            <a:ext cx="1175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 out our knowledge base for further explanations: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http://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bsd.li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cls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8" name="Bild 57">
            <a:extLst>
              <a:ext uri="{FF2B5EF4-FFF2-40B4-BE49-F238E27FC236}">
                <a16:creationId xmlns:a16="http://schemas.microsoft.com/office/drawing/2014/main" id="{0FC28012-6D89-1E40-88D1-ED2E634270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336" y="459297"/>
            <a:ext cx="531689" cy="50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6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116</Words>
  <Application>Microsoft Macintosh PowerPoint</Application>
  <PresentationFormat>Breitbild</PresentationFormat>
  <Paragraphs>27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Design  Dr. Bernhard Doll | doll@orangehills.de</dc:title>
  <dc:creator>Bernhard Doll</dc:creator>
  <cp:lastModifiedBy>Sabine Schön</cp:lastModifiedBy>
  <cp:revision>358</cp:revision>
  <cp:lastPrinted>2019-07-01T13:19:16Z</cp:lastPrinted>
  <dcterms:created xsi:type="dcterms:W3CDTF">2016-10-20T15:24:16Z</dcterms:created>
  <dcterms:modified xsi:type="dcterms:W3CDTF">2022-03-02T09:39:50Z</dcterms:modified>
</cp:coreProperties>
</file>