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668" r:id="rId5"/>
    <p:sldId id="66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84" userDrawn="1">
          <p15:clr>
            <a:srgbClr val="A4A3A4"/>
          </p15:clr>
        </p15:guide>
        <p15:guide id="2" pos="3182" userDrawn="1">
          <p15:clr>
            <a:srgbClr val="A4A3A4"/>
          </p15:clr>
        </p15:guide>
        <p15:guide id="3" orient="horz" pos="1480" userDrawn="1">
          <p15:clr>
            <a:srgbClr val="A4A3A4"/>
          </p15:clr>
        </p15:guide>
        <p15:guide id="4" pos="1549" userDrawn="1">
          <p15:clr>
            <a:srgbClr val="A4A3A4"/>
          </p15:clr>
        </p15:guide>
        <p15:guide id="5" pos="4407" userDrawn="1">
          <p15:clr>
            <a:srgbClr val="A4A3A4"/>
          </p15:clr>
        </p15:guide>
        <p15:guide id="7" orient="horz" pos="709" userDrawn="1">
          <p15:clr>
            <a:srgbClr val="A4A3A4"/>
          </p15:clr>
        </p15:guide>
        <p15:guide id="8" orient="horz" pos="3249" userDrawn="1">
          <p15:clr>
            <a:srgbClr val="A4A3A4"/>
          </p15:clr>
        </p15:guide>
        <p15:guide id="10" orient="horz" pos="2840" userDrawn="1">
          <p15:clr>
            <a:srgbClr val="A4A3A4"/>
          </p15:clr>
        </p15:guide>
        <p15:guide id="11" pos="5110" userDrawn="1">
          <p15:clr>
            <a:srgbClr val="A4A3A4"/>
          </p15:clr>
        </p15:guide>
        <p15:guide id="12" orient="horz" pos="3498" userDrawn="1">
          <p15:clr>
            <a:srgbClr val="A4A3A4"/>
          </p15:clr>
        </p15:guide>
        <p15:guide id="13" orient="horz" pos="22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7203"/>
    <a:srgbClr val="7030A0"/>
    <a:srgbClr val="F9FAFC"/>
    <a:srgbClr val="171818"/>
    <a:srgbClr val="402884"/>
    <a:srgbClr val="575756"/>
    <a:srgbClr val="59358C"/>
    <a:srgbClr val="1D70C0"/>
    <a:srgbClr val="877DB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42"/>
    <p:restoredTop sz="96143"/>
  </p:normalViewPr>
  <p:slideViewPr>
    <p:cSldViewPr snapToGrid="0" snapToObjects="1" showGuides="1">
      <p:cViewPr varScale="1">
        <p:scale>
          <a:sx n="188" d="100"/>
          <a:sy n="188" d="100"/>
        </p:scale>
        <p:origin x="216" y="336"/>
      </p:cViewPr>
      <p:guideLst>
        <p:guide orient="horz" pos="1684"/>
        <p:guide pos="3182"/>
        <p:guide orient="horz" pos="1480"/>
        <p:guide pos="1549"/>
        <p:guide pos="4407"/>
        <p:guide orient="horz" pos="709"/>
        <p:guide orient="horz" pos="3249"/>
        <p:guide orient="horz" pos="2840"/>
        <p:guide pos="5110"/>
        <p:guide orient="horz" pos="3498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95" d="100"/>
        <a:sy n="195" d="100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notesViewPr>
    <p:cSldViewPr snapToGrid="0" snapToObjects="1" showGuides="1">
      <p:cViewPr varScale="1">
        <p:scale>
          <a:sx n="168" d="100"/>
          <a:sy n="168" d="100"/>
        </p:scale>
        <p:origin x="650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97B38E9-2A45-7963-FD62-C161FBE7F9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6AED717-6F54-F9FF-35AB-8B2DC845E6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AAF2A-A457-6249-8F8A-96B3D9AD0F5A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BBB5AD6-E959-4F5F-069D-DD3233E11A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6AD7D2-AEE0-047E-77DB-96E16382924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F25C2-B5C2-B045-AE7C-77E54F0B8C4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174712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891ED-56D5-9641-A355-C4FF23DFE298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1A8CF-9AA6-FB45-BF98-01A47B58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10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Kleidung, Konzert, Person, Gruppe enthält.&#10;&#10;Automatisch generierte Beschreibung">
            <a:extLst>
              <a:ext uri="{FF2B5EF4-FFF2-40B4-BE49-F238E27FC236}">
                <a16:creationId xmlns:a16="http://schemas.microsoft.com/office/drawing/2014/main" id="{12B8ADDA-78F3-B347-E9B6-E50D1238C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276"/>
          <a:stretch/>
        </p:blipFill>
        <p:spPr>
          <a:xfrm>
            <a:off x="4140485" y="-13461"/>
            <a:ext cx="8201986" cy="688907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B79FAAB3-68AB-23A3-8240-CD39D6727A22}"/>
              </a:ext>
            </a:extLst>
          </p:cNvPr>
          <p:cNvSpPr/>
          <p:nvPr userDrawn="1"/>
        </p:nvSpPr>
        <p:spPr>
          <a:xfrm rot="10800000">
            <a:off x="2840121" y="6281"/>
            <a:ext cx="5348966" cy="6845438"/>
          </a:xfrm>
          <a:prstGeom prst="rect">
            <a:avLst/>
          </a:prstGeom>
          <a:gradFill flip="none" rotWithShape="1">
            <a:gsLst>
              <a:gs pos="50000">
                <a:srgbClr val="F9FAFC"/>
              </a:gs>
              <a:gs pos="100000">
                <a:srgbClr val="F9FAFC">
                  <a:alpha val="0"/>
                </a:srgb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4922F3-47A1-3630-90EF-3C9B2197E3D3}"/>
              </a:ext>
            </a:extLst>
          </p:cNvPr>
          <p:cNvSpPr/>
          <p:nvPr userDrawn="1"/>
        </p:nvSpPr>
        <p:spPr>
          <a:xfrm>
            <a:off x="0" y="1"/>
            <a:ext cx="12342471" cy="685172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253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orient="horz" pos="346">
          <p15:clr>
            <a:srgbClr val="FBAE40"/>
          </p15:clr>
        </p15:guide>
        <p15:guide id="3" pos="347">
          <p15:clr>
            <a:srgbClr val="FBAE40"/>
          </p15:clr>
        </p15:guide>
        <p15:guide id="4" pos="3840">
          <p15:clr>
            <a:srgbClr val="FBAE40"/>
          </p15:clr>
        </p15:guide>
        <p15:guide id="5" pos="7333">
          <p15:clr>
            <a:srgbClr val="FBAE40"/>
          </p15:clr>
        </p15:guide>
        <p15:guide id="6" pos="626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C7431-5B39-4741-83EE-683A6F536617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22F2F-93C5-3C42-894F-40AAA7E5C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4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sinessdesign.org/" TargetMode="External"/><Relationship Id="rId2" Type="http://schemas.openxmlformats.org/officeDocument/2006/relationships/hyperlink" Target="http://www.orangehills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C8868-9C10-B2A6-967A-369E7205B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2A4F51CC-05D5-42B5-9DE6-71606DF76326}"/>
              </a:ext>
            </a:extLst>
          </p:cNvPr>
          <p:cNvSpPr txBox="1"/>
          <p:nvPr/>
        </p:nvSpPr>
        <p:spPr>
          <a:xfrm>
            <a:off x="463781" y="6156656"/>
            <a:ext cx="4681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© 2026 Orange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Hills</a:t>
            </a:r>
            <a:r>
              <a:rPr lang="de-DE" sz="1000" baseline="30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TM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GmbH. All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rights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reserved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hteck 28">
            <a:extLst>
              <a:ext uri="{FF2B5EF4-FFF2-40B4-BE49-F238E27FC236}">
                <a16:creationId xmlns:a16="http://schemas.microsoft.com/office/drawing/2014/main" id="{2461AB4E-C0E1-7E82-3044-E9575DC32EA9}"/>
              </a:ext>
            </a:extLst>
          </p:cNvPr>
          <p:cNvSpPr/>
          <p:nvPr/>
        </p:nvSpPr>
        <p:spPr>
          <a:xfrm>
            <a:off x="6996113" y="547425"/>
            <a:ext cx="3362551" cy="30910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900" b="1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29">
            <a:extLst>
              <a:ext uri="{FF2B5EF4-FFF2-40B4-BE49-F238E27FC236}">
                <a16:creationId xmlns:a16="http://schemas.microsoft.com/office/drawing/2014/main" id="{9DCA9C5A-91A6-D2DD-D1FB-13763F3B26C5}"/>
              </a:ext>
            </a:extLst>
          </p:cNvPr>
          <p:cNvSpPr txBox="1"/>
          <p:nvPr/>
        </p:nvSpPr>
        <p:spPr>
          <a:xfrm>
            <a:off x="6911463" y="269596"/>
            <a:ext cx="922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CREATOR</a:t>
            </a:r>
          </a:p>
        </p:txBody>
      </p:sp>
      <p:sp>
        <p:nvSpPr>
          <p:cNvPr id="8" name="Rechteck 18">
            <a:extLst>
              <a:ext uri="{FF2B5EF4-FFF2-40B4-BE49-F238E27FC236}">
                <a16:creationId xmlns:a16="http://schemas.microsoft.com/office/drawing/2014/main" id="{943F6C3B-9453-D707-4E98-0E3B6DF47915}"/>
              </a:ext>
            </a:extLst>
          </p:cNvPr>
          <p:cNvSpPr/>
          <p:nvPr/>
        </p:nvSpPr>
        <p:spPr>
          <a:xfrm>
            <a:off x="3293203" y="2094334"/>
            <a:ext cx="2700000" cy="1368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customers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9" name="Textfeld 3">
            <a:extLst>
              <a:ext uri="{FF2B5EF4-FFF2-40B4-BE49-F238E27FC236}">
                <a16:creationId xmlns:a16="http://schemas.microsoft.com/office/drawing/2014/main" id="{E5393005-43F8-306D-6051-97275AD175D3}"/>
              </a:ext>
            </a:extLst>
          </p:cNvPr>
          <p:cNvSpPr txBox="1"/>
          <p:nvPr/>
        </p:nvSpPr>
        <p:spPr>
          <a:xfrm>
            <a:off x="3172008" y="1519842"/>
            <a:ext cx="1329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CUSTOMERS</a:t>
            </a:r>
          </a:p>
        </p:txBody>
      </p:sp>
      <p:sp>
        <p:nvSpPr>
          <p:cNvPr id="10" name="Textfeld 22">
            <a:extLst>
              <a:ext uri="{FF2B5EF4-FFF2-40B4-BE49-F238E27FC236}">
                <a16:creationId xmlns:a16="http://schemas.microsoft.com/office/drawing/2014/main" id="{80A73B42-71F8-A79B-A250-B7EBE1D7B96B}"/>
              </a:ext>
            </a:extLst>
          </p:cNvPr>
          <p:cNvSpPr txBox="1"/>
          <p:nvPr/>
        </p:nvSpPr>
        <p:spPr>
          <a:xfrm>
            <a:off x="3182751" y="1754263"/>
            <a:ext cx="24365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customers are in scope here? </a:t>
            </a:r>
            <a:b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know about them?</a:t>
            </a:r>
          </a:p>
        </p:txBody>
      </p:sp>
      <p:sp>
        <p:nvSpPr>
          <p:cNvPr id="11" name="Textfeld 7">
            <a:extLst>
              <a:ext uri="{FF2B5EF4-FFF2-40B4-BE49-F238E27FC236}">
                <a16:creationId xmlns:a16="http://schemas.microsoft.com/office/drawing/2014/main" id="{01D94CE7-113C-47BF-ED87-2A2B7C134205}"/>
              </a:ext>
            </a:extLst>
          </p:cNvPr>
          <p:cNvSpPr txBox="1"/>
          <p:nvPr/>
        </p:nvSpPr>
        <p:spPr>
          <a:xfrm>
            <a:off x="6094895" y="1519842"/>
            <a:ext cx="1767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 SPACE</a:t>
            </a:r>
          </a:p>
        </p:txBody>
      </p:sp>
      <p:sp>
        <p:nvSpPr>
          <p:cNvPr id="12" name="Textfeld 23">
            <a:extLst>
              <a:ext uri="{FF2B5EF4-FFF2-40B4-BE49-F238E27FC236}">
                <a16:creationId xmlns:a16="http://schemas.microsoft.com/office/drawing/2014/main" id="{C703420F-109A-D582-927C-E61AB7F56EFE}"/>
              </a:ext>
            </a:extLst>
          </p:cNvPr>
          <p:cNvSpPr txBox="1"/>
          <p:nvPr/>
        </p:nvSpPr>
        <p:spPr>
          <a:xfrm>
            <a:off x="3194455" y="3848156"/>
            <a:ext cx="2616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pain points or problems does this idea address? How relevant are they to our target group?</a:t>
            </a:r>
          </a:p>
        </p:txBody>
      </p:sp>
      <p:sp>
        <p:nvSpPr>
          <p:cNvPr id="13" name="Textfeld 7">
            <a:extLst>
              <a:ext uri="{FF2B5EF4-FFF2-40B4-BE49-F238E27FC236}">
                <a16:creationId xmlns:a16="http://schemas.microsoft.com/office/drawing/2014/main" id="{1F998693-8192-D852-4951-AA1FB308EB40}"/>
              </a:ext>
            </a:extLst>
          </p:cNvPr>
          <p:cNvSpPr txBox="1"/>
          <p:nvPr/>
        </p:nvSpPr>
        <p:spPr>
          <a:xfrm>
            <a:off x="3192610" y="3613079"/>
            <a:ext cx="1319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 POINTS</a:t>
            </a:r>
          </a:p>
        </p:txBody>
      </p:sp>
      <p:sp>
        <p:nvSpPr>
          <p:cNvPr id="18" name="Rechteck 18">
            <a:extLst>
              <a:ext uri="{FF2B5EF4-FFF2-40B4-BE49-F238E27FC236}">
                <a16:creationId xmlns:a16="http://schemas.microsoft.com/office/drawing/2014/main" id="{8EFEDA46-FB64-E3EA-499C-07942B75EF1C}"/>
              </a:ext>
            </a:extLst>
          </p:cNvPr>
          <p:cNvSpPr/>
          <p:nvPr/>
        </p:nvSpPr>
        <p:spPr>
          <a:xfrm>
            <a:off x="3287264" y="4189899"/>
            <a:ext cx="2700000" cy="1368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pain_points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  <a:p>
            <a:endParaRPr lang="de-DE" sz="900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22">
            <a:extLst>
              <a:ext uri="{FF2B5EF4-FFF2-40B4-BE49-F238E27FC236}">
                <a16:creationId xmlns:a16="http://schemas.microsoft.com/office/drawing/2014/main" id="{A19EE8DC-BC63-6CDD-AEA5-212433127C2B}"/>
              </a:ext>
            </a:extLst>
          </p:cNvPr>
          <p:cNvSpPr txBox="1"/>
          <p:nvPr/>
        </p:nvSpPr>
        <p:spPr>
          <a:xfrm>
            <a:off x="6107266" y="1754263"/>
            <a:ext cx="2227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solution space do we have in mind </a:t>
            </a:r>
          </a:p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address these pain points?</a:t>
            </a:r>
          </a:p>
        </p:txBody>
      </p:sp>
      <p:sp>
        <p:nvSpPr>
          <p:cNvPr id="20" name="Rechteck 18">
            <a:extLst>
              <a:ext uri="{FF2B5EF4-FFF2-40B4-BE49-F238E27FC236}">
                <a16:creationId xmlns:a16="http://schemas.microsoft.com/office/drawing/2014/main" id="{ABB9920A-66DB-E6B7-FC68-EC7A44658EDE}"/>
              </a:ext>
            </a:extLst>
          </p:cNvPr>
          <p:cNvSpPr/>
          <p:nvPr/>
        </p:nvSpPr>
        <p:spPr>
          <a:xfrm>
            <a:off x="6209461" y="2094334"/>
            <a:ext cx="2520000" cy="3458741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solution_space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  <a:p>
            <a:endParaRPr lang="de-DE" sz="900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9D99D53B-AEED-6E4B-BC27-885DC850ECEE}"/>
              </a:ext>
            </a:extLst>
          </p:cNvPr>
          <p:cNvSpPr txBox="1"/>
          <p:nvPr/>
        </p:nvSpPr>
        <p:spPr>
          <a:xfrm>
            <a:off x="12065082" y="4161642"/>
            <a:ext cx="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riangle 59">
            <a:extLst>
              <a:ext uri="{FF2B5EF4-FFF2-40B4-BE49-F238E27FC236}">
                <a16:creationId xmlns:a16="http://schemas.microsoft.com/office/drawing/2014/main" id="{6457FDBA-099D-7304-A8F9-EBFE3C83AF86}"/>
              </a:ext>
            </a:extLst>
          </p:cNvPr>
          <p:cNvSpPr/>
          <p:nvPr/>
        </p:nvSpPr>
        <p:spPr>
          <a:xfrm rot="-5400000" flipV="1">
            <a:off x="9420024" y="5150744"/>
            <a:ext cx="432000" cy="95250"/>
          </a:xfrm>
          <a:prstGeom prst="triangle">
            <a:avLst/>
          </a:prstGeom>
          <a:solidFill>
            <a:srgbClr val="52545B"/>
          </a:soli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9">
            <a:extLst>
              <a:ext uri="{FF2B5EF4-FFF2-40B4-BE49-F238E27FC236}">
                <a16:creationId xmlns:a16="http://schemas.microsoft.com/office/drawing/2014/main" id="{4BC7451C-6E7E-F8CA-7440-29A5C20EB473}"/>
              </a:ext>
            </a:extLst>
          </p:cNvPr>
          <p:cNvSpPr txBox="1"/>
          <p:nvPr/>
        </p:nvSpPr>
        <p:spPr>
          <a:xfrm>
            <a:off x="457677" y="1519842"/>
            <a:ext cx="1309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MOTIVATION</a:t>
            </a: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7DDCF0FE-35DD-4FD6-F180-28F93BEA3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113" y="1754263"/>
            <a:ext cx="250375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should the organisation pursue this idea? What gives it the right to play?</a:t>
            </a:r>
          </a:p>
        </p:txBody>
      </p:sp>
      <p:sp>
        <p:nvSpPr>
          <p:cNvPr id="28" name="Rechteck 18">
            <a:extLst>
              <a:ext uri="{FF2B5EF4-FFF2-40B4-BE49-F238E27FC236}">
                <a16:creationId xmlns:a16="http://schemas.microsoft.com/office/drawing/2014/main" id="{BB8E5CA6-74A2-5271-13A6-F62A3DF8BB2C}"/>
              </a:ext>
            </a:extLst>
          </p:cNvPr>
          <p:cNvSpPr/>
          <p:nvPr/>
        </p:nvSpPr>
        <p:spPr>
          <a:xfrm>
            <a:off x="556945" y="2087252"/>
            <a:ext cx="2520000" cy="346582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motivation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77" name="Rechteck 125">
            <a:extLst>
              <a:ext uri="{FF2B5EF4-FFF2-40B4-BE49-F238E27FC236}">
                <a16:creationId xmlns:a16="http://schemas.microsoft.com/office/drawing/2014/main" id="{5B5FC2CA-76D1-7E7E-8B82-82C4CFE004A2}"/>
              </a:ext>
            </a:extLst>
          </p:cNvPr>
          <p:cNvSpPr/>
          <p:nvPr/>
        </p:nvSpPr>
        <p:spPr>
          <a:xfrm>
            <a:off x="7821506" y="904466"/>
            <a:ext cx="792000" cy="1649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 defTabSz="914103">
              <a:spcAft>
                <a:spcPts val="200"/>
              </a:spcAft>
              <a:defRPr/>
            </a:pP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SwissReSansOTLight" pitchFamily="82" charset="-128"/>
                <a:cs typeface="Arial" panose="020B0604020202020204" pitchFamily="34" charset="0"/>
              </a:rPr>
              <a:t>Strategic fit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4B8E804-F013-819B-FE2F-7C5F6366EB57}"/>
              </a:ext>
            </a:extLst>
          </p:cNvPr>
          <p:cNvSpPr>
            <a:spLocks noChangeAspect="1"/>
          </p:cNvSpPr>
          <p:nvPr/>
        </p:nvSpPr>
        <p:spPr>
          <a:xfrm>
            <a:off x="6209461" y="5666520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5254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296D713-7697-5D30-C555-CA69D4C4A7A3}"/>
              </a:ext>
            </a:extLst>
          </p:cNvPr>
          <p:cNvSpPr>
            <a:spLocks noChangeAspect="1"/>
          </p:cNvSpPr>
          <p:nvPr/>
        </p:nvSpPr>
        <p:spPr>
          <a:xfrm>
            <a:off x="6209461" y="5857844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DE64B01-3B91-95E9-5713-E845D4E2B099}"/>
              </a:ext>
            </a:extLst>
          </p:cNvPr>
          <p:cNvSpPr>
            <a:spLocks noChangeAspect="1"/>
          </p:cNvSpPr>
          <p:nvPr/>
        </p:nvSpPr>
        <p:spPr>
          <a:xfrm>
            <a:off x="6209461" y="6049168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solidFill>
                <a:srgbClr val="5254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feld 29">
            <a:extLst>
              <a:ext uri="{FF2B5EF4-FFF2-40B4-BE49-F238E27FC236}">
                <a16:creationId xmlns:a16="http://schemas.microsoft.com/office/drawing/2014/main" id="{153E8404-2115-EEDE-FFB5-68C52165C91F}"/>
              </a:ext>
            </a:extLst>
          </p:cNvPr>
          <p:cNvSpPr txBox="1"/>
          <p:nvPr/>
        </p:nvSpPr>
        <p:spPr>
          <a:xfrm>
            <a:off x="6356636" y="5633037"/>
            <a:ext cx="3161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H1</a:t>
            </a:r>
          </a:p>
        </p:txBody>
      </p:sp>
      <p:sp>
        <p:nvSpPr>
          <p:cNvPr id="86" name="Textfeld 29">
            <a:extLst>
              <a:ext uri="{FF2B5EF4-FFF2-40B4-BE49-F238E27FC236}">
                <a16:creationId xmlns:a16="http://schemas.microsoft.com/office/drawing/2014/main" id="{05748EB5-52AC-96B8-868B-7B6D65849928}"/>
              </a:ext>
            </a:extLst>
          </p:cNvPr>
          <p:cNvSpPr txBox="1"/>
          <p:nvPr/>
        </p:nvSpPr>
        <p:spPr>
          <a:xfrm>
            <a:off x="6357836" y="5828798"/>
            <a:ext cx="3161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H2</a:t>
            </a:r>
          </a:p>
        </p:txBody>
      </p:sp>
      <p:sp>
        <p:nvSpPr>
          <p:cNvPr id="87" name="Textfeld 29">
            <a:extLst>
              <a:ext uri="{FF2B5EF4-FFF2-40B4-BE49-F238E27FC236}">
                <a16:creationId xmlns:a16="http://schemas.microsoft.com/office/drawing/2014/main" id="{CB74EFF6-0A14-5378-896B-F20B64C8CAC8}"/>
              </a:ext>
            </a:extLst>
          </p:cNvPr>
          <p:cNvSpPr txBox="1"/>
          <p:nvPr/>
        </p:nvSpPr>
        <p:spPr>
          <a:xfrm>
            <a:off x="6356635" y="6018860"/>
            <a:ext cx="3161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H3</a:t>
            </a:r>
          </a:p>
        </p:txBody>
      </p:sp>
      <p:sp>
        <p:nvSpPr>
          <p:cNvPr id="100" name="Titel 1">
            <a:extLst>
              <a:ext uri="{FF2B5EF4-FFF2-40B4-BE49-F238E27FC236}">
                <a16:creationId xmlns:a16="http://schemas.microsoft.com/office/drawing/2014/main" id="{B286E983-DCFF-1046-AF3F-A256FBA9D679}"/>
              </a:ext>
            </a:extLst>
          </p:cNvPr>
          <p:cNvSpPr txBox="1">
            <a:spLocks/>
          </p:cNvSpPr>
          <p:nvPr/>
        </p:nvSpPr>
        <p:spPr>
          <a:xfrm>
            <a:off x="464043" y="691659"/>
            <a:ext cx="5631957" cy="7851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402884"/>
                </a:solidFill>
                <a:latin typeface="Panton Bold" pitchFamily="2" charset="77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&lt;title&gt;</a:t>
            </a:r>
          </a:p>
        </p:txBody>
      </p:sp>
      <p:sp>
        <p:nvSpPr>
          <p:cNvPr id="101" name="Titel 1">
            <a:extLst>
              <a:ext uri="{FF2B5EF4-FFF2-40B4-BE49-F238E27FC236}">
                <a16:creationId xmlns:a16="http://schemas.microsoft.com/office/drawing/2014/main" id="{7E42EC65-99A6-790F-EE4B-37744C1E6CD3}"/>
              </a:ext>
            </a:extLst>
          </p:cNvPr>
          <p:cNvSpPr txBox="1">
            <a:spLocks/>
          </p:cNvSpPr>
          <p:nvPr/>
        </p:nvSpPr>
        <p:spPr>
          <a:xfrm>
            <a:off x="464043" y="377531"/>
            <a:ext cx="1522154" cy="2750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402884"/>
                </a:solidFill>
                <a:latin typeface="Panton Bold" pitchFamily="2" charset="77"/>
                <a:ea typeface="+mj-ea"/>
                <a:cs typeface="+mj-cs"/>
              </a:defRPr>
            </a:lvl1pPr>
          </a:lstStyle>
          <a:p>
            <a:r>
              <a:rPr lang="de-DE" sz="1200" b="0" dirty="0">
                <a:latin typeface="Arial" panose="020B0604020202020204" pitchFamily="34" charset="0"/>
                <a:cs typeface="Arial" panose="020B0604020202020204" pitchFamily="34" charset="0"/>
              </a:rPr>
              <a:t>IDEA CHARTER</a:t>
            </a:r>
          </a:p>
        </p:txBody>
      </p:sp>
      <p:sp>
        <p:nvSpPr>
          <p:cNvPr id="102" name="Textfeld 29">
            <a:extLst>
              <a:ext uri="{FF2B5EF4-FFF2-40B4-BE49-F238E27FC236}">
                <a16:creationId xmlns:a16="http://schemas.microsoft.com/office/drawing/2014/main" id="{01AF39F3-03F0-44B8-5BAD-5321DB6EB4F2}"/>
              </a:ext>
            </a:extLst>
          </p:cNvPr>
          <p:cNvSpPr txBox="1"/>
          <p:nvPr/>
        </p:nvSpPr>
        <p:spPr>
          <a:xfrm>
            <a:off x="10358664" y="269596"/>
            <a:ext cx="1230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DEPARTMENT</a:t>
            </a:r>
          </a:p>
        </p:txBody>
      </p:sp>
      <p:sp>
        <p:nvSpPr>
          <p:cNvPr id="103" name="Rechteck 28">
            <a:extLst>
              <a:ext uri="{FF2B5EF4-FFF2-40B4-BE49-F238E27FC236}">
                <a16:creationId xmlns:a16="http://schemas.microsoft.com/office/drawing/2014/main" id="{25B2B1C7-6165-CA59-ACFF-0A61C2215365}"/>
              </a:ext>
            </a:extLst>
          </p:cNvPr>
          <p:cNvSpPr/>
          <p:nvPr/>
        </p:nvSpPr>
        <p:spPr>
          <a:xfrm>
            <a:off x="10456732" y="547425"/>
            <a:ext cx="1180130" cy="30910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900" b="1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A0B1AF88-F22A-A0C3-FE33-925A99637EF7}"/>
              </a:ext>
            </a:extLst>
          </p:cNvPr>
          <p:cNvSpPr>
            <a:spLocks noChangeAspect="1"/>
          </p:cNvSpPr>
          <p:nvPr/>
        </p:nvSpPr>
        <p:spPr>
          <a:xfrm>
            <a:off x="6733336" y="5666520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5254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A7972743-F669-FB8F-61BC-5774CC34A66D}"/>
              </a:ext>
            </a:extLst>
          </p:cNvPr>
          <p:cNvSpPr>
            <a:spLocks noChangeAspect="1"/>
          </p:cNvSpPr>
          <p:nvPr/>
        </p:nvSpPr>
        <p:spPr>
          <a:xfrm>
            <a:off x="6733336" y="5857844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3431E362-9B9C-FCF5-35BB-1C016CE13974}"/>
              </a:ext>
            </a:extLst>
          </p:cNvPr>
          <p:cNvSpPr>
            <a:spLocks noChangeAspect="1"/>
          </p:cNvSpPr>
          <p:nvPr/>
        </p:nvSpPr>
        <p:spPr>
          <a:xfrm>
            <a:off x="6733336" y="6049168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solidFill>
                <a:srgbClr val="5254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feld 29">
            <a:extLst>
              <a:ext uri="{FF2B5EF4-FFF2-40B4-BE49-F238E27FC236}">
                <a16:creationId xmlns:a16="http://schemas.microsoft.com/office/drawing/2014/main" id="{91290BA9-AB23-3B6F-ABE7-BA4782FE1193}"/>
              </a:ext>
            </a:extLst>
          </p:cNvPr>
          <p:cNvSpPr txBox="1"/>
          <p:nvPr/>
        </p:nvSpPr>
        <p:spPr>
          <a:xfrm>
            <a:off x="6880511" y="5627623"/>
            <a:ext cx="5405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Product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feld 29">
            <a:extLst>
              <a:ext uri="{FF2B5EF4-FFF2-40B4-BE49-F238E27FC236}">
                <a16:creationId xmlns:a16="http://schemas.microsoft.com/office/drawing/2014/main" id="{AB1121C5-AF55-3EC9-DE6C-EABC496A95FE}"/>
              </a:ext>
            </a:extLst>
          </p:cNvPr>
          <p:cNvSpPr txBox="1"/>
          <p:nvPr/>
        </p:nvSpPr>
        <p:spPr>
          <a:xfrm>
            <a:off x="6881711" y="5823384"/>
            <a:ext cx="5277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Service</a:t>
            </a:r>
          </a:p>
        </p:txBody>
      </p:sp>
      <p:sp>
        <p:nvSpPr>
          <p:cNvPr id="109" name="Textfeld 29">
            <a:extLst>
              <a:ext uri="{FF2B5EF4-FFF2-40B4-BE49-F238E27FC236}">
                <a16:creationId xmlns:a16="http://schemas.microsoft.com/office/drawing/2014/main" id="{4FB90EF1-EDE1-8A57-16CA-4E012C257A93}"/>
              </a:ext>
            </a:extLst>
          </p:cNvPr>
          <p:cNvSpPr txBox="1"/>
          <p:nvPr/>
        </p:nvSpPr>
        <p:spPr>
          <a:xfrm>
            <a:off x="6880510" y="6013446"/>
            <a:ext cx="5565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Process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0D73FA26-EC89-3878-7A79-2FADEDF7EBBE}"/>
              </a:ext>
            </a:extLst>
          </p:cNvPr>
          <p:cNvSpPr>
            <a:spLocks noChangeAspect="1"/>
          </p:cNvSpPr>
          <p:nvPr/>
        </p:nvSpPr>
        <p:spPr>
          <a:xfrm>
            <a:off x="6733336" y="6239668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solidFill>
                <a:srgbClr val="5254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feld 29">
            <a:extLst>
              <a:ext uri="{FF2B5EF4-FFF2-40B4-BE49-F238E27FC236}">
                <a16:creationId xmlns:a16="http://schemas.microsoft.com/office/drawing/2014/main" id="{09E1BBF5-4301-2342-36E0-A25B7F249212}"/>
              </a:ext>
            </a:extLst>
          </p:cNvPr>
          <p:cNvSpPr txBox="1"/>
          <p:nvPr/>
        </p:nvSpPr>
        <p:spPr>
          <a:xfrm>
            <a:off x="6880510" y="6203946"/>
            <a:ext cx="91242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Business </a:t>
            </a:r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model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Rechteck 125">
            <a:extLst>
              <a:ext uri="{FF2B5EF4-FFF2-40B4-BE49-F238E27FC236}">
                <a16:creationId xmlns:a16="http://schemas.microsoft.com/office/drawing/2014/main" id="{0448BB90-34AA-F1F3-A0B3-998881CEAC32}"/>
              </a:ext>
            </a:extLst>
          </p:cNvPr>
          <p:cNvSpPr/>
          <p:nvPr/>
        </p:nvSpPr>
        <p:spPr>
          <a:xfrm>
            <a:off x="9085894" y="904466"/>
            <a:ext cx="1138136" cy="1649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 defTabSz="914103">
              <a:spcAft>
                <a:spcPts val="200"/>
              </a:spcAft>
              <a:defRPr/>
            </a:pPr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SwissReSansOTLight" pitchFamily="82" charset="-128"/>
                <a:cs typeface="Arial" panose="020B0604020202020204" pitchFamily="34" charset="0"/>
              </a:rPr>
              <a:t>Distance</a:t>
            </a: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SwissReSansOTLight" pitchFamily="82" charset="-128"/>
                <a:cs typeface="Arial" panose="020B0604020202020204" pitchFamily="34" charset="0"/>
              </a:rPr>
              <a:t> to </a:t>
            </a:r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SwissReSansOTLight" pitchFamily="82" charset="-128"/>
                <a:cs typeface="Arial" panose="020B0604020202020204" pitchFamily="34" charset="0"/>
              </a:rPr>
              <a:t>success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SwissReSansOTLight" pitchFamily="82" charset="-128"/>
              <a:cs typeface="Arial" panose="020B0604020202020204" pitchFamily="34" charset="0"/>
            </a:endParaRPr>
          </a:p>
        </p:txBody>
      </p:sp>
      <p:sp>
        <p:nvSpPr>
          <p:cNvPr id="145" name="Rechteck 125">
            <a:extLst>
              <a:ext uri="{FF2B5EF4-FFF2-40B4-BE49-F238E27FC236}">
                <a16:creationId xmlns:a16="http://schemas.microsoft.com/office/drawing/2014/main" id="{8E61907C-A77D-E42C-1C63-B982E901EBD2}"/>
              </a:ext>
            </a:extLst>
          </p:cNvPr>
          <p:cNvSpPr/>
          <p:nvPr/>
        </p:nvSpPr>
        <p:spPr>
          <a:xfrm>
            <a:off x="10361251" y="904466"/>
            <a:ext cx="1138136" cy="1649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 defTabSz="914103">
              <a:spcAft>
                <a:spcPts val="200"/>
              </a:spcAft>
              <a:defRPr/>
            </a:pP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SwissReSansOTLight" pitchFamily="82" charset="-128"/>
                <a:cs typeface="Arial" panose="020B0604020202020204" pitchFamily="34" charset="0"/>
              </a:rPr>
              <a:t>Level of </a:t>
            </a:r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SwissReSansOTLight" pitchFamily="82" charset="-128"/>
                <a:cs typeface="Arial" panose="020B0604020202020204" pitchFamily="34" charset="0"/>
              </a:rPr>
              <a:t>uncertainties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SwissReSansOTLight" pitchFamily="82" charset="-128"/>
              <a:cs typeface="Arial" panose="020B0604020202020204" pitchFamily="34" charset="0"/>
            </a:endParaRPr>
          </a:p>
        </p:txBody>
      </p:sp>
      <p:sp>
        <p:nvSpPr>
          <p:cNvPr id="179" name="Rechteck 18">
            <a:extLst>
              <a:ext uri="{FF2B5EF4-FFF2-40B4-BE49-F238E27FC236}">
                <a16:creationId xmlns:a16="http://schemas.microsoft.com/office/drawing/2014/main" id="{F8F0EE15-3AA8-B758-92A3-96FC158199F1}"/>
              </a:ext>
            </a:extLst>
          </p:cNvPr>
          <p:cNvSpPr/>
          <p:nvPr/>
        </p:nvSpPr>
        <p:spPr>
          <a:xfrm>
            <a:off x="8945719" y="2094334"/>
            <a:ext cx="2700000" cy="1368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opportunities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  <a:p>
            <a:endParaRPr lang="de-DE" sz="900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Textfeld 3">
            <a:extLst>
              <a:ext uri="{FF2B5EF4-FFF2-40B4-BE49-F238E27FC236}">
                <a16:creationId xmlns:a16="http://schemas.microsoft.com/office/drawing/2014/main" id="{319E8EB0-FC04-9952-778F-2F40799625D4}"/>
              </a:ext>
            </a:extLst>
          </p:cNvPr>
          <p:cNvSpPr txBox="1"/>
          <p:nvPr/>
        </p:nvSpPr>
        <p:spPr>
          <a:xfrm>
            <a:off x="8835347" y="1519842"/>
            <a:ext cx="16514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</a:p>
        </p:txBody>
      </p:sp>
      <p:sp>
        <p:nvSpPr>
          <p:cNvPr id="181" name="Textfeld 22">
            <a:extLst>
              <a:ext uri="{FF2B5EF4-FFF2-40B4-BE49-F238E27FC236}">
                <a16:creationId xmlns:a16="http://schemas.microsoft.com/office/drawing/2014/main" id="{CF69DF2D-D2B9-FEFE-A260-4C99AC767368}"/>
              </a:ext>
            </a:extLst>
          </p:cNvPr>
          <p:cNvSpPr txBox="1"/>
          <p:nvPr/>
        </p:nvSpPr>
        <p:spPr>
          <a:xfrm>
            <a:off x="8846090" y="1754263"/>
            <a:ext cx="1935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kind of business opportunities do we expect in this idea?</a:t>
            </a:r>
          </a:p>
        </p:txBody>
      </p:sp>
      <p:sp>
        <p:nvSpPr>
          <p:cNvPr id="182" name="Textfeld 23">
            <a:extLst>
              <a:ext uri="{FF2B5EF4-FFF2-40B4-BE49-F238E27FC236}">
                <a16:creationId xmlns:a16="http://schemas.microsoft.com/office/drawing/2014/main" id="{B22DF00A-760E-55B5-490B-143343E455C3}"/>
              </a:ext>
            </a:extLst>
          </p:cNvPr>
          <p:cNvSpPr txBox="1"/>
          <p:nvPr/>
        </p:nvSpPr>
        <p:spPr>
          <a:xfrm>
            <a:off x="8857795" y="3852740"/>
            <a:ext cx="2518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kind of uncertainties do we see in executing the idea? Which ones are success-critical?</a:t>
            </a:r>
          </a:p>
        </p:txBody>
      </p:sp>
      <p:sp>
        <p:nvSpPr>
          <p:cNvPr id="183" name="Textfeld 7">
            <a:extLst>
              <a:ext uri="{FF2B5EF4-FFF2-40B4-BE49-F238E27FC236}">
                <a16:creationId xmlns:a16="http://schemas.microsoft.com/office/drawing/2014/main" id="{37C712D1-B6CC-AAC5-550E-028CDCFC1B08}"/>
              </a:ext>
            </a:extLst>
          </p:cNvPr>
          <p:cNvSpPr txBox="1"/>
          <p:nvPr/>
        </p:nvSpPr>
        <p:spPr>
          <a:xfrm>
            <a:off x="8855949" y="3617663"/>
            <a:ext cx="1628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UNCERTAINTIES</a:t>
            </a:r>
          </a:p>
        </p:txBody>
      </p:sp>
      <p:sp>
        <p:nvSpPr>
          <p:cNvPr id="184" name="Rechteck 18">
            <a:extLst>
              <a:ext uri="{FF2B5EF4-FFF2-40B4-BE49-F238E27FC236}">
                <a16:creationId xmlns:a16="http://schemas.microsoft.com/office/drawing/2014/main" id="{441D7F2E-E2F8-3678-2BEF-B49FA5F11133}"/>
              </a:ext>
            </a:extLst>
          </p:cNvPr>
          <p:cNvSpPr/>
          <p:nvPr/>
        </p:nvSpPr>
        <p:spPr>
          <a:xfrm>
            <a:off x="8950838" y="4192860"/>
            <a:ext cx="2700000" cy="1368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uncertainties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grpSp>
        <p:nvGrpSpPr>
          <p:cNvPr id="201" name="Group 133">
            <a:extLst>
              <a:ext uri="{FF2B5EF4-FFF2-40B4-BE49-F238E27FC236}">
                <a16:creationId xmlns:a16="http://schemas.microsoft.com/office/drawing/2014/main" id="{E757B285-5CE6-3CBF-C42F-3CD9832E654F}"/>
              </a:ext>
            </a:extLst>
          </p:cNvPr>
          <p:cNvGrpSpPr/>
          <p:nvPr/>
        </p:nvGrpSpPr>
        <p:grpSpPr>
          <a:xfrm rot="-5400000">
            <a:off x="8336442" y="787518"/>
            <a:ext cx="488385" cy="1045649"/>
            <a:chOff x="8238291" y="1987712"/>
            <a:chExt cx="488385" cy="1045649"/>
          </a:xfrm>
          <a:noFill/>
        </p:grpSpPr>
        <p:grpSp>
          <p:nvGrpSpPr>
            <p:cNvPr id="202" name="Group 134">
              <a:extLst>
                <a:ext uri="{FF2B5EF4-FFF2-40B4-BE49-F238E27FC236}">
                  <a16:creationId xmlns:a16="http://schemas.microsoft.com/office/drawing/2014/main" id="{E4D0D34B-7AFA-06C3-FFF8-7136C9958EA1}"/>
                </a:ext>
              </a:extLst>
            </p:cNvPr>
            <p:cNvGrpSpPr/>
            <p:nvPr/>
          </p:nvGrpSpPr>
          <p:grpSpPr>
            <a:xfrm>
              <a:off x="8469840" y="1988402"/>
              <a:ext cx="74648" cy="1033810"/>
              <a:chOff x="8469840" y="1988402"/>
              <a:chExt cx="74648" cy="1033810"/>
            </a:xfrm>
            <a:grpFill/>
          </p:grpSpPr>
          <p:cxnSp>
            <p:nvCxnSpPr>
              <p:cNvPr id="206" name="Straight Connector 154">
                <a:extLst>
                  <a:ext uri="{FF2B5EF4-FFF2-40B4-BE49-F238E27FC236}">
                    <a16:creationId xmlns:a16="http://schemas.microsoft.com/office/drawing/2014/main" id="{AE34C552-222D-35B3-89EB-5CB06707D6A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469840" y="1988402"/>
                <a:ext cx="0" cy="103381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155">
                <a:extLst>
                  <a:ext uri="{FF2B5EF4-FFF2-40B4-BE49-F238E27FC236}">
                    <a16:creationId xmlns:a16="http://schemas.microsoft.com/office/drawing/2014/main" id="{40D5A867-09B0-D3AE-1097-0A1A5FFD953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1959360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156">
                <a:extLst>
                  <a:ext uri="{FF2B5EF4-FFF2-40B4-BE49-F238E27FC236}">
                    <a16:creationId xmlns:a16="http://schemas.microsoft.com/office/drawing/2014/main" id="{5F86DE10-5C04-974C-9587-E8A8C78AE3B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980325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157">
                <a:extLst>
                  <a:ext uri="{FF2B5EF4-FFF2-40B4-BE49-F238E27FC236}">
                    <a16:creationId xmlns:a16="http://schemas.microsoft.com/office/drawing/2014/main" id="{F5154CCB-A610-886E-0B7A-C0338FAD64E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753447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158">
                <a:extLst>
                  <a:ext uri="{FF2B5EF4-FFF2-40B4-BE49-F238E27FC236}">
                    <a16:creationId xmlns:a16="http://schemas.microsoft.com/office/drawing/2014/main" id="{F13AA520-26D2-692B-AF7A-E1CC51561BB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640006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159">
                <a:extLst>
                  <a:ext uri="{FF2B5EF4-FFF2-40B4-BE49-F238E27FC236}">
                    <a16:creationId xmlns:a16="http://schemas.microsoft.com/office/drawing/2014/main" id="{E34AF681-1F8E-7E78-9D22-1F6D8B8D552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526565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160">
                <a:extLst>
                  <a:ext uri="{FF2B5EF4-FFF2-40B4-BE49-F238E27FC236}">
                    <a16:creationId xmlns:a16="http://schemas.microsoft.com/office/drawing/2014/main" id="{33D192E3-50F5-53FB-9A41-1EB92B2BF34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413124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161">
                <a:extLst>
                  <a:ext uri="{FF2B5EF4-FFF2-40B4-BE49-F238E27FC236}">
                    <a16:creationId xmlns:a16="http://schemas.microsoft.com/office/drawing/2014/main" id="{937A71A3-A5C9-5116-F93E-08AF5DBC7A7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299683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182">
                <a:extLst>
                  <a:ext uri="{FF2B5EF4-FFF2-40B4-BE49-F238E27FC236}">
                    <a16:creationId xmlns:a16="http://schemas.microsoft.com/office/drawing/2014/main" id="{CCED3B30-2323-77ED-7545-BB96CB0790C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186242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Straight Connector 183">
                <a:extLst>
                  <a:ext uri="{FF2B5EF4-FFF2-40B4-BE49-F238E27FC236}">
                    <a16:creationId xmlns:a16="http://schemas.microsoft.com/office/drawing/2014/main" id="{A986D6BA-96D9-90F7-85D8-5831396303D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866888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184">
                <a:extLst>
                  <a:ext uri="{FF2B5EF4-FFF2-40B4-BE49-F238E27FC236}">
                    <a16:creationId xmlns:a16="http://schemas.microsoft.com/office/drawing/2014/main" id="{33E50A12-710D-6B7D-3C8E-F687FA17684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072801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3" name="Rechteck 125">
              <a:extLst>
                <a:ext uri="{FF2B5EF4-FFF2-40B4-BE49-F238E27FC236}">
                  <a16:creationId xmlns:a16="http://schemas.microsoft.com/office/drawing/2014/main" id="{110708FE-A1F9-8537-232C-680549E250FF}"/>
                </a:ext>
              </a:extLst>
            </p:cNvPr>
            <p:cNvSpPr/>
            <p:nvPr/>
          </p:nvSpPr>
          <p:spPr>
            <a:xfrm rot="5400000">
              <a:off x="8223881" y="2002122"/>
              <a:ext cx="216244" cy="1874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lvl="0" defTabSz="914103">
                <a:spcAft>
                  <a:spcPts val="200"/>
                </a:spcAft>
                <a:defRPr/>
              </a:pPr>
              <a:r>
                <a:rPr lang="de-DE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SwissReSansOTLight" pitchFamily="82" charset="-128"/>
                  <a:cs typeface="Arial" panose="020B0604020202020204" pitchFamily="34" charset="0"/>
                </a:rPr>
                <a:t>low</a:t>
              </a:r>
            </a:p>
          </p:txBody>
        </p:sp>
        <p:sp>
          <p:nvSpPr>
            <p:cNvPr id="204" name="Rechteck 125">
              <a:extLst>
                <a:ext uri="{FF2B5EF4-FFF2-40B4-BE49-F238E27FC236}">
                  <a16:creationId xmlns:a16="http://schemas.microsoft.com/office/drawing/2014/main" id="{5E86AA25-F505-F29F-60F5-186F0AE35C84}"/>
                </a:ext>
              </a:extLst>
            </p:cNvPr>
            <p:cNvSpPr/>
            <p:nvPr/>
          </p:nvSpPr>
          <p:spPr>
            <a:xfrm rot="5400000">
              <a:off x="8223881" y="2830512"/>
              <a:ext cx="218275" cy="1874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lvl="0" algn="r" defTabSz="914103">
                <a:spcAft>
                  <a:spcPts val="200"/>
                </a:spcAft>
                <a:defRPr/>
              </a:pPr>
              <a:r>
                <a:rPr lang="de-DE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SwissReSansOTLight" pitchFamily="82" charset="-128"/>
                  <a:cs typeface="Arial" panose="020B0604020202020204" pitchFamily="34" charset="0"/>
                </a:rPr>
                <a:t>high</a:t>
              </a:r>
            </a:p>
          </p:txBody>
        </p:sp>
        <p:sp>
          <p:nvSpPr>
            <p:cNvPr id="205" name="Triangle 153">
              <a:extLst>
                <a:ext uri="{FF2B5EF4-FFF2-40B4-BE49-F238E27FC236}">
                  <a16:creationId xmlns:a16="http://schemas.microsoft.com/office/drawing/2014/main" id="{F662A058-D7A4-F5F0-E7C6-8C96832056EE}"/>
                </a:ext>
              </a:extLst>
            </p:cNvPr>
            <p:cNvSpPr/>
            <p:nvPr/>
          </p:nvSpPr>
          <p:spPr>
            <a:xfrm rot="-5400000">
              <a:off x="8582676" y="2735447"/>
              <a:ext cx="180000" cy="108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de-DE" sz="1400" dirty="0">
                <a:solidFill>
                  <a:srgbClr val="5254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7" name="Group 133">
            <a:extLst>
              <a:ext uri="{FF2B5EF4-FFF2-40B4-BE49-F238E27FC236}">
                <a16:creationId xmlns:a16="http://schemas.microsoft.com/office/drawing/2014/main" id="{95F952C0-99CC-0596-616B-F00C7A57688E}"/>
              </a:ext>
            </a:extLst>
          </p:cNvPr>
          <p:cNvGrpSpPr/>
          <p:nvPr/>
        </p:nvGrpSpPr>
        <p:grpSpPr>
          <a:xfrm rot="-5400000">
            <a:off x="9613822" y="787518"/>
            <a:ext cx="488385" cy="1045649"/>
            <a:chOff x="8238291" y="1987712"/>
            <a:chExt cx="488385" cy="1045649"/>
          </a:xfrm>
          <a:noFill/>
        </p:grpSpPr>
        <p:grpSp>
          <p:nvGrpSpPr>
            <p:cNvPr id="218" name="Group 134">
              <a:extLst>
                <a:ext uri="{FF2B5EF4-FFF2-40B4-BE49-F238E27FC236}">
                  <a16:creationId xmlns:a16="http://schemas.microsoft.com/office/drawing/2014/main" id="{CF7A481C-93AF-751A-0D1D-3149B915390F}"/>
                </a:ext>
              </a:extLst>
            </p:cNvPr>
            <p:cNvGrpSpPr/>
            <p:nvPr/>
          </p:nvGrpSpPr>
          <p:grpSpPr>
            <a:xfrm>
              <a:off x="8469840" y="1988402"/>
              <a:ext cx="74648" cy="1033810"/>
              <a:chOff x="8469840" y="1988402"/>
              <a:chExt cx="74648" cy="1033810"/>
            </a:xfrm>
            <a:grpFill/>
          </p:grpSpPr>
          <p:cxnSp>
            <p:nvCxnSpPr>
              <p:cNvPr id="222" name="Straight Connector 154">
                <a:extLst>
                  <a:ext uri="{FF2B5EF4-FFF2-40B4-BE49-F238E27FC236}">
                    <a16:creationId xmlns:a16="http://schemas.microsoft.com/office/drawing/2014/main" id="{233CECB8-C92A-505B-0C66-39B0E7A0F4A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469840" y="1988402"/>
                <a:ext cx="0" cy="103381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155">
                <a:extLst>
                  <a:ext uri="{FF2B5EF4-FFF2-40B4-BE49-F238E27FC236}">
                    <a16:creationId xmlns:a16="http://schemas.microsoft.com/office/drawing/2014/main" id="{4B214E53-1228-72D6-7353-3B2D6D8735F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1959360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156">
                <a:extLst>
                  <a:ext uri="{FF2B5EF4-FFF2-40B4-BE49-F238E27FC236}">
                    <a16:creationId xmlns:a16="http://schemas.microsoft.com/office/drawing/2014/main" id="{C70ACCC5-C7EA-CFA9-CD4A-B13A777F785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980325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157">
                <a:extLst>
                  <a:ext uri="{FF2B5EF4-FFF2-40B4-BE49-F238E27FC236}">
                    <a16:creationId xmlns:a16="http://schemas.microsoft.com/office/drawing/2014/main" id="{526303FE-83FD-1B26-7395-0F69AA9D8AE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753447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158">
                <a:extLst>
                  <a:ext uri="{FF2B5EF4-FFF2-40B4-BE49-F238E27FC236}">
                    <a16:creationId xmlns:a16="http://schemas.microsoft.com/office/drawing/2014/main" id="{2901360C-DF4F-0546-0B39-54346F5C9DE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640006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159">
                <a:extLst>
                  <a:ext uri="{FF2B5EF4-FFF2-40B4-BE49-F238E27FC236}">
                    <a16:creationId xmlns:a16="http://schemas.microsoft.com/office/drawing/2014/main" id="{F6796960-1ECB-10EA-565A-DE18F225BF9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526565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160">
                <a:extLst>
                  <a:ext uri="{FF2B5EF4-FFF2-40B4-BE49-F238E27FC236}">
                    <a16:creationId xmlns:a16="http://schemas.microsoft.com/office/drawing/2014/main" id="{BE4F07A0-4886-7EC8-92EC-DF5BA787E7A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413124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161">
                <a:extLst>
                  <a:ext uri="{FF2B5EF4-FFF2-40B4-BE49-F238E27FC236}">
                    <a16:creationId xmlns:a16="http://schemas.microsoft.com/office/drawing/2014/main" id="{9FE49C49-6A49-82F6-C8D8-9F89552F864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299683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182">
                <a:extLst>
                  <a:ext uri="{FF2B5EF4-FFF2-40B4-BE49-F238E27FC236}">
                    <a16:creationId xmlns:a16="http://schemas.microsoft.com/office/drawing/2014/main" id="{30576BD1-173A-CF95-1DA2-2DBB982B7BE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186242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183">
                <a:extLst>
                  <a:ext uri="{FF2B5EF4-FFF2-40B4-BE49-F238E27FC236}">
                    <a16:creationId xmlns:a16="http://schemas.microsoft.com/office/drawing/2014/main" id="{0DE50A3D-863D-34C2-FCC9-EC68E494AD2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866888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184">
                <a:extLst>
                  <a:ext uri="{FF2B5EF4-FFF2-40B4-BE49-F238E27FC236}">
                    <a16:creationId xmlns:a16="http://schemas.microsoft.com/office/drawing/2014/main" id="{D94BFDAE-86D3-E1BF-A07D-D06CD7A9AD4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072801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9" name="Rechteck 125">
              <a:extLst>
                <a:ext uri="{FF2B5EF4-FFF2-40B4-BE49-F238E27FC236}">
                  <a16:creationId xmlns:a16="http://schemas.microsoft.com/office/drawing/2014/main" id="{C0E48A44-C943-C414-9DCB-9E4CF5818FC6}"/>
                </a:ext>
              </a:extLst>
            </p:cNvPr>
            <p:cNvSpPr/>
            <p:nvPr/>
          </p:nvSpPr>
          <p:spPr>
            <a:xfrm rot="5400000">
              <a:off x="8223881" y="2002122"/>
              <a:ext cx="216244" cy="1874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lvl="0" defTabSz="914103">
                <a:spcAft>
                  <a:spcPts val="200"/>
                </a:spcAft>
                <a:defRPr/>
              </a:pPr>
              <a:r>
                <a:rPr lang="de-DE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SwissReSansOTLight" pitchFamily="82" charset="-128"/>
                  <a:cs typeface="Arial" panose="020B0604020202020204" pitchFamily="34" charset="0"/>
                </a:rPr>
                <a:t>low</a:t>
              </a:r>
            </a:p>
          </p:txBody>
        </p:sp>
        <p:sp>
          <p:nvSpPr>
            <p:cNvPr id="220" name="Rechteck 125">
              <a:extLst>
                <a:ext uri="{FF2B5EF4-FFF2-40B4-BE49-F238E27FC236}">
                  <a16:creationId xmlns:a16="http://schemas.microsoft.com/office/drawing/2014/main" id="{3057BA1D-AAFD-2405-E51C-36A61D0BAD72}"/>
                </a:ext>
              </a:extLst>
            </p:cNvPr>
            <p:cNvSpPr/>
            <p:nvPr/>
          </p:nvSpPr>
          <p:spPr>
            <a:xfrm rot="5400000">
              <a:off x="8223881" y="2830512"/>
              <a:ext cx="218275" cy="1874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lvl="0" algn="r" defTabSz="914103">
                <a:spcAft>
                  <a:spcPts val="200"/>
                </a:spcAft>
                <a:defRPr/>
              </a:pPr>
              <a:r>
                <a:rPr lang="de-DE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SwissReSansOTLight" pitchFamily="82" charset="-128"/>
                  <a:cs typeface="Arial" panose="020B0604020202020204" pitchFamily="34" charset="0"/>
                </a:rPr>
                <a:t>high</a:t>
              </a:r>
            </a:p>
          </p:txBody>
        </p:sp>
        <p:sp>
          <p:nvSpPr>
            <p:cNvPr id="221" name="Triangle 153">
              <a:extLst>
                <a:ext uri="{FF2B5EF4-FFF2-40B4-BE49-F238E27FC236}">
                  <a16:creationId xmlns:a16="http://schemas.microsoft.com/office/drawing/2014/main" id="{C531B270-3B89-0603-C10A-45BA3F277D51}"/>
                </a:ext>
              </a:extLst>
            </p:cNvPr>
            <p:cNvSpPr/>
            <p:nvPr/>
          </p:nvSpPr>
          <p:spPr>
            <a:xfrm rot="-5400000">
              <a:off x="8582676" y="2735447"/>
              <a:ext cx="180000" cy="108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de-DE" sz="1400" dirty="0">
                <a:solidFill>
                  <a:srgbClr val="5254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3" name="Group 133">
            <a:extLst>
              <a:ext uri="{FF2B5EF4-FFF2-40B4-BE49-F238E27FC236}">
                <a16:creationId xmlns:a16="http://schemas.microsoft.com/office/drawing/2014/main" id="{3D3DE8F2-EC54-854B-50D8-27A3E72FE82F}"/>
              </a:ext>
            </a:extLst>
          </p:cNvPr>
          <p:cNvGrpSpPr/>
          <p:nvPr/>
        </p:nvGrpSpPr>
        <p:grpSpPr>
          <a:xfrm rot="-5400000">
            <a:off x="10891203" y="787518"/>
            <a:ext cx="488385" cy="1045649"/>
            <a:chOff x="8238291" y="1987712"/>
            <a:chExt cx="488385" cy="1045649"/>
          </a:xfrm>
          <a:noFill/>
        </p:grpSpPr>
        <p:grpSp>
          <p:nvGrpSpPr>
            <p:cNvPr id="234" name="Group 134">
              <a:extLst>
                <a:ext uri="{FF2B5EF4-FFF2-40B4-BE49-F238E27FC236}">
                  <a16:creationId xmlns:a16="http://schemas.microsoft.com/office/drawing/2014/main" id="{611B4D4A-CAA6-C981-5AAC-FBF46F456BBA}"/>
                </a:ext>
              </a:extLst>
            </p:cNvPr>
            <p:cNvGrpSpPr/>
            <p:nvPr/>
          </p:nvGrpSpPr>
          <p:grpSpPr>
            <a:xfrm>
              <a:off x="8469840" y="1988402"/>
              <a:ext cx="74648" cy="1033810"/>
              <a:chOff x="8469840" y="1988402"/>
              <a:chExt cx="74648" cy="1033810"/>
            </a:xfrm>
            <a:grpFill/>
          </p:grpSpPr>
          <p:cxnSp>
            <p:nvCxnSpPr>
              <p:cNvPr id="238" name="Straight Connector 154">
                <a:extLst>
                  <a:ext uri="{FF2B5EF4-FFF2-40B4-BE49-F238E27FC236}">
                    <a16:creationId xmlns:a16="http://schemas.microsoft.com/office/drawing/2014/main" id="{AA5B8A05-0AB5-825C-BBDD-674C29C255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469840" y="1988402"/>
                <a:ext cx="0" cy="103381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155">
                <a:extLst>
                  <a:ext uri="{FF2B5EF4-FFF2-40B4-BE49-F238E27FC236}">
                    <a16:creationId xmlns:a16="http://schemas.microsoft.com/office/drawing/2014/main" id="{44DB2CAE-7DAB-8591-9874-151710D4D2B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1959360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156">
                <a:extLst>
                  <a:ext uri="{FF2B5EF4-FFF2-40B4-BE49-F238E27FC236}">
                    <a16:creationId xmlns:a16="http://schemas.microsoft.com/office/drawing/2014/main" id="{0E049132-A24F-388C-139D-C33CE607FF3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980325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157">
                <a:extLst>
                  <a:ext uri="{FF2B5EF4-FFF2-40B4-BE49-F238E27FC236}">
                    <a16:creationId xmlns:a16="http://schemas.microsoft.com/office/drawing/2014/main" id="{7FC65F9D-3D78-AF8B-7E9C-9C011DA1382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753447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158">
                <a:extLst>
                  <a:ext uri="{FF2B5EF4-FFF2-40B4-BE49-F238E27FC236}">
                    <a16:creationId xmlns:a16="http://schemas.microsoft.com/office/drawing/2014/main" id="{0B069B7F-5537-9AF9-C76A-7B30BB9C155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640006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Straight Connector 159">
                <a:extLst>
                  <a:ext uri="{FF2B5EF4-FFF2-40B4-BE49-F238E27FC236}">
                    <a16:creationId xmlns:a16="http://schemas.microsoft.com/office/drawing/2014/main" id="{79A603AE-0F79-FF63-08F9-A0E1154FD6A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526565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160">
                <a:extLst>
                  <a:ext uri="{FF2B5EF4-FFF2-40B4-BE49-F238E27FC236}">
                    <a16:creationId xmlns:a16="http://schemas.microsoft.com/office/drawing/2014/main" id="{F3B25769-A1E5-1771-4A71-961600655D8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413124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Straight Connector 161">
                <a:extLst>
                  <a:ext uri="{FF2B5EF4-FFF2-40B4-BE49-F238E27FC236}">
                    <a16:creationId xmlns:a16="http://schemas.microsoft.com/office/drawing/2014/main" id="{27E6A73C-283D-4FAB-C3DC-6713A5D752B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299683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182">
                <a:extLst>
                  <a:ext uri="{FF2B5EF4-FFF2-40B4-BE49-F238E27FC236}">
                    <a16:creationId xmlns:a16="http://schemas.microsoft.com/office/drawing/2014/main" id="{5BE12BE6-F309-6634-3041-42CE1EE5EB6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186242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183">
                <a:extLst>
                  <a:ext uri="{FF2B5EF4-FFF2-40B4-BE49-F238E27FC236}">
                    <a16:creationId xmlns:a16="http://schemas.microsoft.com/office/drawing/2014/main" id="{3F19EC9B-3529-535C-F936-BFE73BFC890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866888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184">
                <a:extLst>
                  <a:ext uri="{FF2B5EF4-FFF2-40B4-BE49-F238E27FC236}">
                    <a16:creationId xmlns:a16="http://schemas.microsoft.com/office/drawing/2014/main" id="{66573D25-CE10-0FE4-93F3-BFDA342CEC8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072801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5" name="Rechteck 125">
              <a:extLst>
                <a:ext uri="{FF2B5EF4-FFF2-40B4-BE49-F238E27FC236}">
                  <a16:creationId xmlns:a16="http://schemas.microsoft.com/office/drawing/2014/main" id="{5FD0770F-B99B-6308-9297-16FB0E186EA8}"/>
                </a:ext>
              </a:extLst>
            </p:cNvPr>
            <p:cNvSpPr/>
            <p:nvPr/>
          </p:nvSpPr>
          <p:spPr>
            <a:xfrm rot="5400000">
              <a:off x="8223881" y="2002122"/>
              <a:ext cx="216244" cy="1874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lvl="0" defTabSz="914103">
                <a:spcAft>
                  <a:spcPts val="200"/>
                </a:spcAft>
                <a:defRPr/>
              </a:pPr>
              <a:r>
                <a:rPr lang="de-DE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SwissReSansOTLight" pitchFamily="82" charset="-128"/>
                  <a:cs typeface="Arial" panose="020B0604020202020204" pitchFamily="34" charset="0"/>
                </a:rPr>
                <a:t>low</a:t>
              </a:r>
            </a:p>
          </p:txBody>
        </p:sp>
        <p:sp>
          <p:nvSpPr>
            <p:cNvPr id="236" name="Rechteck 125">
              <a:extLst>
                <a:ext uri="{FF2B5EF4-FFF2-40B4-BE49-F238E27FC236}">
                  <a16:creationId xmlns:a16="http://schemas.microsoft.com/office/drawing/2014/main" id="{8077E7A6-9DD5-04FB-770A-85AC1C11EA25}"/>
                </a:ext>
              </a:extLst>
            </p:cNvPr>
            <p:cNvSpPr/>
            <p:nvPr/>
          </p:nvSpPr>
          <p:spPr>
            <a:xfrm rot="5400000">
              <a:off x="8223881" y="2830512"/>
              <a:ext cx="218275" cy="1874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lvl="0" algn="r" defTabSz="914103">
                <a:spcAft>
                  <a:spcPts val="200"/>
                </a:spcAft>
                <a:defRPr/>
              </a:pPr>
              <a:r>
                <a:rPr lang="de-DE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SwissReSansOTLight" pitchFamily="82" charset="-128"/>
                  <a:cs typeface="Arial" panose="020B0604020202020204" pitchFamily="34" charset="0"/>
                </a:rPr>
                <a:t>high</a:t>
              </a:r>
            </a:p>
          </p:txBody>
        </p:sp>
        <p:sp>
          <p:nvSpPr>
            <p:cNvPr id="237" name="Triangle 153">
              <a:extLst>
                <a:ext uri="{FF2B5EF4-FFF2-40B4-BE49-F238E27FC236}">
                  <a16:creationId xmlns:a16="http://schemas.microsoft.com/office/drawing/2014/main" id="{89557B50-F9DE-C121-EA6A-0335DA7D871B}"/>
                </a:ext>
              </a:extLst>
            </p:cNvPr>
            <p:cNvSpPr/>
            <p:nvPr/>
          </p:nvSpPr>
          <p:spPr>
            <a:xfrm rot="-5400000">
              <a:off x="8582676" y="2735447"/>
              <a:ext cx="180000" cy="108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de-DE" sz="1400" dirty="0">
                <a:solidFill>
                  <a:srgbClr val="5254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7308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EDCBB-AD59-DD9A-4BC6-5C709F8F0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2">
            <a:extLst>
              <a:ext uri="{FF2B5EF4-FFF2-40B4-BE49-F238E27FC236}">
                <a16:creationId xmlns:a16="http://schemas.microsoft.com/office/drawing/2014/main" id="{F15173BB-EBA5-1BF4-3A99-9D08384A4AF0}"/>
              </a:ext>
            </a:extLst>
          </p:cNvPr>
          <p:cNvSpPr txBox="1"/>
          <p:nvPr/>
        </p:nvSpPr>
        <p:spPr>
          <a:xfrm>
            <a:off x="456275" y="2768171"/>
            <a:ext cx="2668588" cy="3947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 Bold" charset="0"/>
                <a:cs typeface="Arial" panose="020B0604020202020204" pitchFamily="34" charset="0"/>
              </a:rPr>
              <a:t>Orange </a:t>
            </a:r>
            <a:r>
              <a:rPr lang="de-DE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 Bold" charset="0"/>
                <a:cs typeface="Arial" panose="020B0604020202020204" pitchFamily="34" charset="0"/>
              </a:rPr>
              <a:t>Hills</a:t>
            </a:r>
            <a:r>
              <a:rPr lang="de-DE" sz="1400" b="1" baseline="30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 Bold" charset="0"/>
                <a:cs typeface="Arial" panose="020B0604020202020204" pitchFamily="34" charset="0"/>
              </a:rPr>
              <a:t>TM</a:t>
            </a: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 Bold" charset="0"/>
                <a:cs typeface="Arial" panose="020B0604020202020204" pitchFamily="34" charset="0"/>
              </a:rPr>
              <a:t> GmbH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Sendlinger Str. 25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80331 München | GERMANY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T. +49 (89) 4520545-0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F. +49 (89) 4520545-69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E. 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info@orangehills.com</a:t>
            </a: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W. 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www.orangehills.com</a:t>
            </a: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7938" indent="-7938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Check out 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our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Knowledge Base 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www.businessdesign.org</a:t>
            </a: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7938" indent="-7938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791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2295c5-33bf-4263-8faf-dabe5549caad">
      <Terms xmlns="http://schemas.microsoft.com/office/infopath/2007/PartnerControls"/>
    </lcf76f155ced4ddcb4097134ff3c332f>
    <TaxCatchAll xmlns="0b9c59f5-9fe6-45eb-83c4-80e626141c8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F0C20D64F44F94FACFD45CB3926F307" ma:contentTypeVersion="12" ma:contentTypeDescription="Ein neues Dokument erstellen." ma:contentTypeScope="" ma:versionID="6e209e65577865cd99aa055c7dd0d5a4">
  <xsd:schema xmlns:xsd="http://www.w3.org/2001/XMLSchema" xmlns:xs="http://www.w3.org/2001/XMLSchema" xmlns:p="http://schemas.microsoft.com/office/2006/metadata/properties" xmlns:ns2="912295c5-33bf-4263-8faf-dabe5549caad" xmlns:ns3="0b9c59f5-9fe6-45eb-83c4-80e626141c88" targetNamespace="http://schemas.microsoft.com/office/2006/metadata/properties" ma:root="true" ma:fieldsID="a1b35adc8f134ce6e1962a1bda9f14a3" ns2:_="" ns3:_="">
    <xsd:import namespace="912295c5-33bf-4263-8faf-dabe5549caad"/>
    <xsd:import namespace="0b9c59f5-9fe6-45eb-83c4-80e626141c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2295c5-33bf-4263-8faf-dabe5549ca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ec38422d-7c61-49d4-b663-f386976422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c59f5-9fe6-45eb-83c4-80e626141c8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0f9be69-1700-46ad-9f97-6f023f8ba741}" ma:internalName="TaxCatchAll" ma:showField="CatchAllData" ma:web="0b9c59f5-9fe6-45eb-83c4-80e626141c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0B827B-D67D-461B-B968-B94F89752A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565419-7C40-45FB-A6B5-12ABE74790A6}">
  <ds:schemaRefs>
    <ds:schemaRef ds:uri="http://schemas.microsoft.com/office/2006/metadata/properties"/>
    <ds:schemaRef ds:uri="http://schemas.microsoft.com/office/infopath/2007/PartnerControls"/>
    <ds:schemaRef ds:uri="912295c5-33bf-4263-8faf-dabe5549caad"/>
    <ds:schemaRef ds:uri="0b9c59f5-9fe6-45eb-83c4-80e626141c88"/>
  </ds:schemaRefs>
</ds:datastoreItem>
</file>

<file path=customXml/itemProps3.xml><?xml version="1.0" encoding="utf-8"?>
<ds:datastoreItem xmlns:ds="http://schemas.openxmlformats.org/officeDocument/2006/customXml" ds:itemID="{F91694E9-1389-4205-AB7B-0DEB4A4DDB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2295c5-33bf-4263-8faf-dabe5549caad"/>
    <ds:schemaRef ds:uri="0b9c59f5-9fe6-45eb-83c4-80e626141c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329</TotalTime>
  <Words>213</Words>
  <Application>Microsoft Macintosh PowerPoint</Application>
  <PresentationFormat>Widescreen</PresentationFormat>
  <Paragraphs>54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Design  Dr. Bernhard Doll | doll@orangehills.de</dc:title>
  <dc:creator>Bernhard Doll</dc:creator>
  <cp:lastModifiedBy>Bernhard Doll</cp:lastModifiedBy>
  <cp:revision>1048</cp:revision>
  <cp:lastPrinted>2025-07-23T19:07:34Z</cp:lastPrinted>
  <dcterms:created xsi:type="dcterms:W3CDTF">2016-10-20T15:24:16Z</dcterms:created>
  <dcterms:modified xsi:type="dcterms:W3CDTF">2026-07-30T11:31:16Z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3100.00000000000</vt:lpwstr>
  </property>
  <property fmtid="{D5CDD505-2E9C-101B-9397-08002B2CF9AE}" pid="3" name="ContentTypeId">
    <vt:lpwstr>0x010100EF0C20D64F44F94FACFD45CB3926F307</vt:lpwstr>
  </property>
</Properties>
</file>